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Roboto"/>
      <p:regular r:id="rId57"/>
      <p:bold r:id="rId58"/>
      <p:italic r:id="rId59"/>
      <p:boldItalic r:id="rId60"/>
    </p:embeddedFont>
    <p:embeddedFont>
      <p:font typeface="Montserrat"/>
      <p:regular r:id="rId61"/>
      <p:bold r:id="rId62"/>
      <p:italic r:id="rId63"/>
      <p:boldItalic r:id="rId64"/>
    </p:embeddedFont>
    <p:embeddedFont>
      <p:font typeface="Lato"/>
      <p:regular r:id="rId65"/>
      <p:bold r:id="rId66"/>
      <p:italic r:id="rId67"/>
      <p:boldItalic r:id="rId68"/>
    </p:embeddedFont>
    <p:embeddedFont>
      <p:font typeface="PT Sans Narrow"/>
      <p:regular r:id="rId69"/>
      <p:bold r:id="rId70"/>
    </p:embeddedFont>
    <p:embeddedFont>
      <p:font typeface="Open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17071BD-07E4-4994-B157-B22874C0E64C}">
  <a:tblStyle styleId="{017071BD-07E4-4994-B157-B22874C0E64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OpenSans-italic.fntdata"/><Relationship Id="rId72" Type="http://schemas.openxmlformats.org/officeDocument/2006/relationships/font" Target="fonts/OpenSans-bold.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OpenSans-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OpenSans-regular.fntdata"/><Relationship Id="rId70" Type="http://schemas.openxmlformats.org/officeDocument/2006/relationships/font" Target="fonts/PTSansNarrow-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bold.fntdata"/><Relationship Id="rId61" Type="http://schemas.openxmlformats.org/officeDocument/2006/relationships/font" Target="fonts/Montserrat-regular.fntdata"/><Relationship Id="rId20" Type="http://schemas.openxmlformats.org/officeDocument/2006/relationships/slide" Target="slides/slide14.xml"/><Relationship Id="rId64" Type="http://schemas.openxmlformats.org/officeDocument/2006/relationships/font" Target="fonts/Montserrat-boldItalic.fntdata"/><Relationship Id="rId63" Type="http://schemas.openxmlformats.org/officeDocument/2006/relationships/font" Target="fonts/Montserrat-italic.fntdata"/><Relationship Id="rId22" Type="http://schemas.openxmlformats.org/officeDocument/2006/relationships/slide" Target="slides/slide16.xml"/><Relationship Id="rId66" Type="http://schemas.openxmlformats.org/officeDocument/2006/relationships/font" Target="fonts/Lato-bold.fntdata"/><Relationship Id="rId21" Type="http://schemas.openxmlformats.org/officeDocument/2006/relationships/slide" Target="slides/slide15.xml"/><Relationship Id="rId65" Type="http://schemas.openxmlformats.org/officeDocument/2006/relationships/font" Target="fonts/Lato-regular.fntdata"/><Relationship Id="rId24" Type="http://schemas.openxmlformats.org/officeDocument/2006/relationships/slide" Target="slides/slide18.xml"/><Relationship Id="rId68" Type="http://schemas.openxmlformats.org/officeDocument/2006/relationships/font" Target="fonts/Lato-boldItalic.fntdata"/><Relationship Id="rId23" Type="http://schemas.openxmlformats.org/officeDocument/2006/relationships/slide" Target="slides/slide17.xml"/><Relationship Id="rId67" Type="http://schemas.openxmlformats.org/officeDocument/2006/relationships/font" Target="fonts/Lato-italic.fntdata"/><Relationship Id="rId60" Type="http://schemas.openxmlformats.org/officeDocument/2006/relationships/font" Target="fonts/Roboto-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TSansNarrow-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Roboto-regular.fntdata"/><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oboto-italic.fntdata"/><Relationship Id="rId14" Type="http://schemas.openxmlformats.org/officeDocument/2006/relationships/slide" Target="slides/slide8.xml"/><Relationship Id="rId58" Type="http://schemas.openxmlformats.org/officeDocument/2006/relationships/font" Target="fonts/Roboto-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3.jp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6f743d0cb3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6f743d0cb3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f743d0cb3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f743d0cb3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6f743d0cb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6f743d0cb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6f743d0cb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6f743d0cb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6f743d0cb3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6f743d0cb3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6f743d0cb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6f743d0cb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6f743d0cb3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6f743d0cb3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6f743d0cb3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6f743d0cb3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f743d0cb3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f743d0cb3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6f743d0cb3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6f743d0cb3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6f743d0cb3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6f743d0cb3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6f743d0cb3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6f743d0cb3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f743d0cb3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f743d0cb3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6f743d0cb3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6f743d0cb3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6f743d0cb3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6f743d0cb3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6f743d0cb3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6f743d0cb3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6f743d0cb3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6f743d0cb3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6f743d0cb3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6f743d0cb3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6f743d0cb3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6f743d0cb3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6f743d0cb3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6f743d0cb3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6f56cc95f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6f56cc95f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6f743d0cb3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6f743d0cb3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6f743d0cb3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6f743d0cb3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6f743d0cb3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6f743d0cb3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6f743d0cb3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6f743d0cb3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6f743d0cb3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6f743d0cb3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6f743d0cb3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6f743d0cb3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6f743d0cb3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6f743d0cb3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6f743d0cb3_1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6f743d0cb3_1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6f743d0cb3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6f743d0cb3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6f743d0cb3_1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6f743d0cb3_1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6f20f6ebe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6f20f6ebe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6f20f6eb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6f20f6eb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ce671237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ce671237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6f56cc95f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26f56cc95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6f56cc95f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6f56cc95f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6f743d0cb3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6f743d0cb3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6f743d0c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6f743d0c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6f743d0cb3_2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6f743d0cb3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6f743d0cb3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6f743d0cb3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26f743d0cb3_2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26f743d0cb3_2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6f530e270f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6f530e270f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621563daf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621563daf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6f743d0cb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6f743d0cb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6f743d0cb3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6f743d0cb3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6f743d0cb3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6f743d0cb3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2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 Id="rId3" Type="http://schemas.openxmlformats.org/officeDocument/2006/relationships/image" Target="../media/image2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orange.biolab.si/" TargetMode="External"/><Relationship Id="rId4" Type="http://schemas.openxmlformats.org/officeDocument/2006/relationships/hyperlink" Target="https://orange.biolab.si/download/"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35000" y="430775"/>
            <a:ext cx="3676800" cy="140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4900"/>
              <a:t>Orange</a:t>
            </a:r>
            <a:endParaRPr sz="49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400"/>
              <a:t>Mediante esta interfaz el usuario puede seleccionar las opciones:</a:t>
            </a:r>
            <a:br>
              <a:rPr lang="es-419" sz="1400"/>
            </a:br>
            <a:endParaRPr sz="1400"/>
          </a:p>
          <a:p>
            <a:pPr indent="0" lvl="0" marL="0" rtl="0" algn="l">
              <a:spcBef>
                <a:spcPts val="0"/>
              </a:spcBef>
              <a:spcAft>
                <a:spcPts val="0"/>
              </a:spcAft>
              <a:buNone/>
            </a:pPr>
            <a:r>
              <a:rPr lang="es-419" sz="1400"/>
              <a:t>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b="1" i="1" lang="es-419" sz="1800"/>
              <a:t>New</a:t>
            </a:r>
            <a:endParaRPr b="1" i="1" sz="1800"/>
          </a:p>
          <a:p>
            <a:pPr indent="0" lvl="0" marL="0" rtl="0" algn="l">
              <a:spcBef>
                <a:spcPts val="0"/>
              </a:spcBef>
              <a:spcAft>
                <a:spcPts val="0"/>
              </a:spcAft>
              <a:buNone/>
            </a:pPr>
            <a:r>
              <a:t/>
            </a:r>
            <a:endParaRPr b="1" i="1" sz="1800"/>
          </a:p>
          <a:p>
            <a:pPr indent="0" lvl="0" marL="0" rtl="0" algn="l">
              <a:spcBef>
                <a:spcPts val="0"/>
              </a:spcBef>
              <a:spcAft>
                <a:spcPts val="0"/>
              </a:spcAft>
              <a:buNone/>
            </a:pPr>
            <a:r>
              <a:rPr lang="es-419" sz="1400"/>
              <a:t>Genera un nuevo flujo de trabajo. </a:t>
            </a:r>
            <a:endParaRPr sz="1400"/>
          </a:p>
          <a:p>
            <a:pPr indent="0" lvl="0" marL="0" rtl="0" algn="l">
              <a:spcBef>
                <a:spcPts val="0"/>
              </a:spcBef>
              <a:spcAft>
                <a:spcPts val="0"/>
              </a:spcAft>
              <a:buNone/>
            </a:pPr>
            <a:r>
              <a:rPr lang="es-419" sz="1400"/>
              <a:t>Con esta opción se muestra una ventana donde se </a:t>
            </a:r>
            <a:endParaRPr sz="1400"/>
          </a:p>
          <a:p>
            <a:pPr indent="0" lvl="0" marL="0" rtl="0" algn="l">
              <a:spcBef>
                <a:spcPts val="0"/>
              </a:spcBef>
              <a:spcAft>
                <a:spcPts val="0"/>
              </a:spcAft>
              <a:buNone/>
            </a:pPr>
            <a:r>
              <a:rPr lang="es-419" sz="1400"/>
              <a:t>asigna un nombre al trabajo y una descripción </a:t>
            </a:r>
            <a:endParaRPr sz="1400"/>
          </a:p>
          <a:p>
            <a:pPr indent="0" lvl="0" marL="0" rtl="0" algn="l">
              <a:spcBef>
                <a:spcPts val="0"/>
              </a:spcBef>
              <a:spcAft>
                <a:spcPts val="0"/>
              </a:spcAft>
              <a:buNone/>
            </a:pPr>
            <a:r>
              <a:rPr lang="es-419" sz="1400"/>
              <a:t>del mismo.</a:t>
            </a:r>
            <a:endParaRPr sz="1400">
              <a:solidFill>
                <a:srgbClr val="00000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400"/>
          </a:p>
        </p:txBody>
      </p:sp>
      <p:pic>
        <p:nvPicPr>
          <p:cNvPr id="283" name="Google Shape;283;p26"/>
          <p:cNvPicPr preferRelativeResize="0"/>
          <p:nvPr/>
        </p:nvPicPr>
        <p:blipFill>
          <a:blip r:embed="rId3">
            <a:alphaModFix/>
          </a:blip>
          <a:stretch>
            <a:fillRect/>
          </a:stretch>
        </p:blipFill>
        <p:spPr>
          <a:xfrm>
            <a:off x="2471025" y="3187975"/>
            <a:ext cx="2753475" cy="1904900"/>
          </a:xfrm>
          <a:prstGeom prst="rect">
            <a:avLst/>
          </a:prstGeom>
          <a:noFill/>
          <a:ln>
            <a:noFill/>
          </a:ln>
        </p:spPr>
      </p:pic>
      <p:pic>
        <p:nvPicPr>
          <p:cNvPr id="284" name="Google Shape;284;p26"/>
          <p:cNvPicPr preferRelativeResize="0"/>
          <p:nvPr/>
        </p:nvPicPr>
        <p:blipFill>
          <a:blip r:embed="rId4">
            <a:alphaModFix/>
          </a:blip>
          <a:stretch>
            <a:fillRect/>
          </a:stretch>
        </p:blipFill>
        <p:spPr>
          <a:xfrm>
            <a:off x="6080625" y="820350"/>
            <a:ext cx="2515500" cy="2325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s-419" sz="1800"/>
              <a:t>Open</a:t>
            </a:r>
            <a:endParaRPr b="1" i="1" sz="1800"/>
          </a:p>
          <a:p>
            <a:pPr indent="0" lvl="0" marL="0" rtl="0" algn="l">
              <a:spcBef>
                <a:spcPts val="0"/>
              </a:spcBef>
              <a:spcAft>
                <a:spcPts val="0"/>
              </a:spcAft>
              <a:buNone/>
            </a:pPr>
            <a:r>
              <a:t/>
            </a:r>
            <a:endParaRPr sz="1400"/>
          </a:p>
          <a:p>
            <a:pPr indent="0" lvl="0" marL="0" rtl="0" algn="l">
              <a:spcBef>
                <a:spcPts val="0"/>
              </a:spcBef>
              <a:spcAft>
                <a:spcPts val="0"/>
              </a:spcAft>
              <a:buNone/>
            </a:pPr>
            <a:r>
              <a:rPr lang="es-419" sz="1400"/>
              <a:t>abre un flujo de trabajo existente buscando en el directorio del computador.</a:t>
            </a:r>
            <a:endParaRPr sz="1400"/>
          </a:p>
          <a:p>
            <a:pPr indent="0" lvl="0" marL="0" rtl="0" algn="l">
              <a:spcBef>
                <a:spcPts val="0"/>
              </a:spcBef>
              <a:spcAft>
                <a:spcPts val="0"/>
              </a:spcAft>
              <a:buNone/>
            </a:pPr>
            <a:r>
              <a:rPr lang="es-419" sz="1400"/>
              <a:t> </a:t>
            </a:r>
            <a:endParaRPr sz="1400"/>
          </a:p>
          <a:p>
            <a:pPr indent="0" lvl="0" marL="0" rtl="0" algn="l">
              <a:spcBef>
                <a:spcPts val="0"/>
              </a:spcBef>
              <a:spcAft>
                <a:spcPts val="0"/>
              </a:spcAft>
              <a:buNone/>
            </a:pPr>
            <a:r>
              <a:rPr b="1" i="1" lang="es-419" sz="1800"/>
              <a:t>Recent</a:t>
            </a:r>
            <a:endParaRPr b="1" i="1" sz="1800"/>
          </a:p>
          <a:p>
            <a:pPr indent="0" lvl="0" marL="0" rtl="0" algn="l">
              <a:spcBef>
                <a:spcPts val="0"/>
              </a:spcBef>
              <a:spcAft>
                <a:spcPts val="0"/>
              </a:spcAft>
              <a:buNone/>
            </a:pPr>
            <a:r>
              <a:t/>
            </a:r>
            <a:endParaRPr b="1" i="1" sz="1800"/>
          </a:p>
          <a:p>
            <a:pPr indent="0" lvl="0" marL="0" rtl="0" algn="l">
              <a:spcBef>
                <a:spcPts val="0"/>
              </a:spcBef>
              <a:spcAft>
                <a:spcPts val="0"/>
              </a:spcAft>
              <a:buNone/>
            </a:pPr>
            <a:r>
              <a:rPr lang="es-419" sz="1400"/>
              <a:t>busca y abre un flujo de trabajo reciente. Mediante la ventana que se</a:t>
            </a:r>
            <a:endParaRPr sz="1400"/>
          </a:p>
          <a:p>
            <a:pPr indent="0" lvl="0" marL="0" rtl="0" algn="l">
              <a:spcBef>
                <a:spcPts val="0"/>
              </a:spcBef>
              <a:spcAft>
                <a:spcPts val="0"/>
              </a:spcAft>
              <a:buNone/>
            </a:pPr>
            <a:r>
              <a:rPr lang="es-419" sz="1400"/>
              <a:t>muestra en la figura se accede a los trabajos recientes</a:t>
            </a:r>
            <a:endParaRPr sz="1400"/>
          </a:p>
          <a:p>
            <a:pPr indent="0" lvl="0" marL="0" rtl="0" algn="l">
              <a:spcBef>
                <a:spcPts val="0"/>
              </a:spcBef>
              <a:spcAft>
                <a:spcPts val="0"/>
              </a:spcAft>
              <a:buNone/>
            </a:pPr>
            <a:r>
              <a:t/>
            </a:r>
            <a:endParaRPr sz="1400"/>
          </a:p>
        </p:txBody>
      </p:sp>
      <p:pic>
        <p:nvPicPr>
          <p:cNvPr id="290" name="Google Shape;290;p27"/>
          <p:cNvPicPr preferRelativeResize="0"/>
          <p:nvPr/>
        </p:nvPicPr>
        <p:blipFill>
          <a:blip r:embed="rId3">
            <a:alphaModFix/>
          </a:blip>
          <a:stretch>
            <a:fillRect/>
          </a:stretch>
        </p:blipFill>
        <p:spPr>
          <a:xfrm>
            <a:off x="1393275" y="2571750"/>
            <a:ext cx="2631975" cy="2178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28"/>
          <p:cNvPicPr preferRelativeResize="0"/>
          <p:nvPr/>
        </p:nvPicPr>
        <p:blipFill>
          <a:blip r:embed="rId3">
            <a:alphaModFix/>
          </a:blip>
          <a:stretch>
            <a:fillRect/>
          </a:stretch>
        </p:blipFill>
        <p:spPr>
          <a:xfrm>
            <a:off x="71900" y="638350"/>
            <a:ext cx="4020825" cy="4218750"/>
          </a:xfrm>
          <a:prstGeom prst="rect">
            <a:avLst/>
          </a:prstGeom>
          <a:noFill/>
          <a:ln>
            <a:noFill/>
          </a:ln>
        </p:spPr>
      </p:pic>
      <p:pic>
        <p:nvPicPr>
          <p:cNvPr id="296" name="Google Shape;296;p28"/>
          <p:cNvPicPr preferRelativeResize="0"/>
          <p:nvPr/>
        </p:nvPicPr>
        <p:blipFill>
          <a:blip r:embed="rId4">
            <a:alphaModFix/>
          </a:blip>
          <a:stretch>
            <a:fillRect/>
          </a:stretch>
        </p:blipFill>
        <p:spPr>
          <a:xfrm>
            <a:off x="4655512" y="661563"/>
            <a:ext cx="4456800" cy="4172325"/>
          </a:xfrm>
          <a:prstGeom prst="rect">
            <a:avLst/>
          </a:prstGeom>
          <a:noFill/>
          <a:ln>
            <a:noFill/>
          </a:ln>
        </p:spPr>
      </p:pic>
      <p:sp>
        <p:nvSpPr>
          <p:cNvPr id="297" name="Google Shape;297;p28"/>
          <p:cNvSpPr txBox="1"/>
          <p:nvPr/>
        </p:nvSpPr>
        <p:spPr>
          <a:xfrm>
            <a:off x="1157725" y="185125"/>
            <a:ext cx="1482000" cy="29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100">
                <a:solidFill>
                  <a:schemeClr val="lt1"/>
                </a:solidFill>
                <a:latin typeface="Lato"/>
                <a:ea typeface="Lato"/>
                <a:cs typeface="Lato"/>
                <a:sym typeface="Lato"/>
              </a:rPr>
              <a:t>FILE</a:t>
            </a:r>
            <a:endParaRPr sz="2100">
              <a:solidFill>
                <a:schemeClr val="lt1"/>
              </a:solidFill>
              <a:latin typeface="Lato"/>
              <a:ea typeface="Lato"/>
              <a:cs typeface="Lato"/>
              <a:sym typeface="Lato"/>
            </a:endParaRPr>
          </a:p>
        </p:txBody>
      </p:sp>
      <p:sp>
        <p:nvSpPr>
          <p:cNvPr id="298" name="Google Shape;298;p28"/>
          <p:cNvSpPr txBox="1"/>
          <p:nvPr/>
        </p:nvSpPr>
        <p:spPr>
          <a:xfrm>
            <a:off x="6020650" y="228300"/>
            <a:ext cx="1841700" cy="29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1900">
                <a:solidFill>
                  <a:schemeClr val="lt1"/>
                </a:solidFill>
                <a:latin typeface="Lato"/>
                <a:ea typeface="Lato"/>
                <a:cs typeface="Lato"/>
                <a:sym typeface="Lato"/>
              </a:rPr>
              <a:t>EDIT</a:t>
            </a:r>
            <a:endParaRPr sz="19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29"/>
          <p:cNvPicPr preferRelativeResize="0"/>
          <p:nvPr/>
        </p:nvPicPr>
        <p:blipFill>
          <a:blip r:embed="rId3">
            <a:alphaModFix/>
          </a:blip>
          <a:stretch>
            <a:fillRect/>
          </a:stretch>
        </p:blipFill>
        <p:spPr>
          <a:xfrm>
            <a:off x="134450" y="750501"/>
            <a:ext cx="4390425" cy="4103325"/>
          </a:xfrm>
          <a:prstGeom prst="rect">
            <a:avLst/>
          </a:prstGeom>
          <a:noFill/>
          <a:ln>
            <a:noFill/>
          </a:ln>
        </p:spPr>
      </p:pic>
      <p:pic>
        <p:nvPicPr>
          <p:cNvPr id="304" name="Google Shape;304;p29"/>
          <p:cNvPicPr preferRelativeResize="0"/>
          <p:nvPr/>
        </p:nvPicPr>
        <p:blipFill>
          <a:blip r:embed="rId4">
            <a:alphaModFix/>
          </a:blip>
          <a:stretch>
            <a:fillRect/>
          </a:stretch>
        </p:blipFill>
        <p:spPr>
          <a:xfrm>
            <a:off x="4572000" y="750489"/>
            <a:ext cx="4449050" cy="3204125"/>
          </a:xfrm>
          <a:prstGeom prst="rect">
            <a:avLst/>
          </a:prstGeom>
          <a:noFill/>
          <a:ln>
            <a:noFill/>
          </a:ln>
        </p:spPr>
      </p:pic>
      <p:sp>
        <p:nvSpPr>
          <p:cNvPr id="305" name="Google Shape;305;p29"/>
          <p:cNvSpPr txBox="1"/>
          <p:nvPr/>
        </p:nvSpPr>
        <p:spPr>
          <a:xfrm>
            <a:off x="898725" y="206700"/>
            <a:ext cx="21150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300">
                <a:solidFill>
                  <a:schemeClr val="lt1"/>
                </a:solidFill>
                <a:latin typeface="Lato"/>
                <a:ea typeface="Lato"/>
                <a:cs typeface="Lato"/>
                <a:sym typeface="Lato"/>
              </a:rPr>
              <a:t>VIEW</a:t>
            </a:r>
            <a:endParaRPr sz="2300">
              <a:solidFill>
                <a:schemeClr val="lt1"/>
              </a:solidFill>
              <a:latin typeface="Lato"/>
              <a:ea typeface="Lato"/>
              <a:cs typeface="Lato"/>
              <a:sym typeface="Lato"/>
            </a:endParaRPr>
          </a:p>
        </p:txBody>
      </p:sp>
      <p:sp>
        <p:nvSpPr>
          <p:cNvPr id="306" name="Google Shape;306;p29"/>
          <p:cNvSpPr txBox="1"/>
          <p:nvPr/>
        </p:nvSpPr>
        <p:spPr>
          <a:xfrm>
            <a:off x="6071025" y="163550"/>
            <a:ext cx="1625700" cy="25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300">
                <a:solidFill>
                  <a:schemeClr val="lt1"/>
                </a:solidFill>
                <a:latin typeface="Lato"/>
                <a:ea typeface="Lato"/>
                <a:cs typeface="Lato"/>
                <a:sym typeface="Lato"/>
              </a:rPr>
              <a:t>WIDGET</a:t>
            </a:r>
            <a:endParaRPr sz="23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30"/>
          <p:cNvPicPr preferRelativeResize="0"/>
          <p:nvPr/>
        </p:nvPicPr>
        <p:blipFill>
          <a:blip r:embed="rId3">
            <a:alphaModFix/>
          </a:blip>
          <a:stretch>
            <a:fillRect/>
          </a:stretch>
        </p:blipFill>
        <p:spPr>
          <a:xfrm>
            <a:off x="117825" y="694925"/>
            <a:ext cx="4144825" cy="1876830"/>
          </a:xfrm>
          <a:prstGeom prst="rect">
            <a:avLst/>
          </a:prstGeom>
          <a:noFill/>
          <a:ln>
            <a:noFill/>
          </a:ln>
        </p:spPr>
      </p:pic>
      <p:pic>
        <p:nvPicPr>
          <p:cNvPr id="312" name="Google Shape;312;p30"/>
          <p:cNvPicPr preferRelativeResize="0"/>
          <p:nvPr/>
        </p:nvPicPr>
        <p:blipFill>
          <a:blip r:embed="rId4">
            <a:alphaModFix/>
          </a:blip>
          <a:stretch>
            <a:fillRect/>
          </a:stretch>
        </p:blipFill>
        <p:spPr>
          <a:xfrm>
            <a:off x="4521199" y="680224"/>
            <a:ext cx="4312200" cy="1906225"/>
          </a:xfrm>
          <a:prstGeom prst="rect">
            <a:avLst/>
          </a:prstGeom>
          <a:noFill/>
          <a:ln>
            <a:noFill/>
          </a:ln>
        </p:spPr>
      </p:pic>
      <p:pic>
        <p:nvPicPr>
          <p:cNvPr id="313" name="Google Shape;313;p30"/>
          <p:cNvPicPr preferRelativeResize="0"/>
          <p:nvPr/>
        </p:nvPicPr>
        <p:blipFill>
          <a:blip r:embed="rId5">
            <a:alphaModFix/>
          </a:blip>
          <a:stretch>
            <a:fillRect/>
          </a:stretch>
        </p:blipFill>
        <p:spPr>
          <a:xfrm>
            <a:off x="2303325" y="3134500"/>
            <a:ext cx="3681350" cy="1876825"/>
          </a:xfrm>
          <a:prstGeom prst="rect">
            <a:avLst/>
          </a:prstGeom>
          <a:noFill/>
          <a:ln>
            <a:noFill/>
          </a:ln>
        </p:spPr>
      </p:pic>
      <p:sp>
        <p:nvSpPr>
          <p:cNvPr id="314" name="Google Shape;314;p30"/>
          <p:cNvSpPr txBox="1"/>
          <p:nvPr/>
        </p:nvSpPr>
        <p:spPr>
          <a:xfrm>
            <a:off x="1258425" y="213900"/>
            <a:ext cx="22587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300">
                <a:solidFill>
                  <a:schemeClr val="lt1"/>
                </a:solidFill>
                <a:latin typeface="Lato"/>
                <a:ea typeface="Lato"/>
                <a:cs typeface="Lato"/>
                <a:sym typeface="Lato"/>
              </a:rPr>
              <a:t>WINDOW</a:t>
            </a:r>
            <a:endParaRPr sz="2300">
              <a:solidFill>
                <a:schemeClr val="lt1"/>
              </a:solidFill>
              <a:latin typeface="Lato"/>
              <a:ea typeface="Lato"/>
              <a:cs typeface="Lato"/>
              <a:sym typeface="Lato"/>
            </a:endParaRPr>
          </a:p>
        </p:txBody>
      </p:sp>
      <p:sp>
        <p:nvSpPr>
          <p:cNvPr id="315" name="Google Shape;315;p30"/>
          <p:cNvSpPr txBox="1"/>
          <p:nvPr/>
        </p:nvSpPr>
        <p:spPr>
          <a:xfrm>
            <a:off x="5502700" y="213900"/>
            <a:ext cx="2287500" cy="28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300">
                <a:solidFill>
                  <a:schemeClr val="lt1"/>
                </a:solidFill>
                <a:latin typeface="Lato"/>
                <a:ea typeface="Lato"/>
                <a:cs typeface="Lato"/>
                <a:sym typeface="Lato"/>
              </a:rPr>
              <a:t>OPTIONS</a:t>
            </a:r>
            <a:endParaRPr sz="2300">
              <a:solidFill>
                <a:schemeClr val="lt1"/>
              </a:solidFill>
              <a:latin typeface="Lato"/>
              <a:ea typeface="Lato"/>
              <a:cs typeface="Lato"/>
              <a:sym typeface="Lato"/>
            </a:endParaRPr>
          </a:p>
        </p:txBody>
      </p:sp>
      <p:sp>
        <p:nvSpPr>
          <p:cNvPr id="316" name="Google Shape;316;p30"/>
          <p:cNvSpPr txBox="1"/>
          <p:nvPr/>
        </p:nvSpPr>
        <p:spPr>
          <a:xfrm>
            <a:off x="3035275" y="2659750"/>
            <a:ext cx="24243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300">
                <a:solidFill>
                  <a:schemeClr val="lt1"/>
                </a:solidFill>
                <a:latin typeface="Lato"/>
                <a:ea typeface="Lato"/>
                <a:cs typeface="Lato"/>
                <a:sym typeface="Lato"/>
              </a:rPr>
              <a:t>HELP</a:t>
            </a:r>
            <a:endParaRPr sz="23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1"/>
          <p:cNvSpPr txBox="1"/>
          <p:nvPr>
            <p:ph type="title"/>
          </p:nvPr>
        </p:nvSpPr>
        <p:spPr>
          <a:xfrm>
            <a:off x="1680150" y="106000"/>
            <a:ext cx="7622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T Sans Narrow"/>
                <a:ea typeface="PT Sans Narrow"/>
                <a:cs typeface="PT Sans Narrow"/>
                <a:sym typeface="PT Sans Narrow"/>
              </a:rPr>
              <a:t>LO PRIMERO QUE VEMOS AL </a:t>
            </a:r>
            <a:r>
              <a:rPr b="1" lang="es-419">
                <a:latin typeface="PT Sans Narrow"/>
                <a:ea typeface="PT Sans Narrow"/>
                <a:cs typeface="PT Sans Narrow"/>
                <a:sym typeface="PT Sans Narrow"/>
              </a:rPr>
              <a:t>INICIAR</a:t>
            </a:r>
            <a:r>
              <a:rPr b="1" lang="es-419">
                <a:latin typeface="PT Sans Narrow"/>
                <a:ea typeface="PT Sans Narrow"/>
                <a:cs typeface="PT Sans Narrow"/>
                <a:sym typeface="PT Sans Narrow"/>
              </a:rPr>
              <a:t> ORANGE EN LOS FILTROS</a:t>
            </a:r>
            <a:endParaRPr b="1">
              <a:latin typeface="PT Sans Narrow"/>
              <a:ea typeface="PT Sans Narrow"/>
              <a:cs typeface="PT Sans Narrow"/>
              <a:sym typeface="PT Sans Narrow"/>
            </a:endParaRPr>
          </a:p>
        </p:txBody>
      </p:sp>
      <p:pic>
        <p:nvPicPr>
          <p:cNvPr id="322" name="Google Shape;322;p31"/>
          <p:cNvPicPr preferRelativeResize="0"/>
          <p:nvPr/>
        </p:nvPicPr>
        <p:blipFill rotWithShape="1">
          <a:blip r:embed="rId3">
            <a:alphaModFix/>
          </a:blip>
          <a:srcRect b="0" l="0" r="68230" t="0"/>
          <a:stretch/>
        </p:blipFill>
        <p:spPr>
          <a:xfrm>
            <a:off x="474625" y="617725"/>
            <a:ext cx="2603374" cy="4368501"/>
          </a:xfrm>
          <a:prstGeom prst="rect">
            <a:avLst/>
          </a:prstGeom>
          <a:noFill/>
          <a:ln>
            <a:noFill/>
          </a:ln>
        </p:spPr>
      </p:pic>
      <p:sp>
        <p:nvSpPr>
          <p:cNvPr id="323" name="Google Shape;323;p31"/>
          <p:cNvSpPr txBox="1"/>
          <p:nvPr/>
        </p:nvSpPr>
        <p:spPr>
          <a:xfrm>
            <a:off x="3361500" y="678375"/>
            <a:ext cx="3000000" cy="224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419" sz="1800">
                <a:solidFill>
                  <a:schemeClr val="lt1"/>
                </a:solidFill>
                <a:latin typeface="Montserrat"/>
                <a:ea typeface="Montserrat"/>
                <a:cs typeface="Montserrat"/>
                <a:sym typeface="Montserrat"/>
              </a:rPr>
              <a:t>Componente Data</a:t>
            </a:r>
            <a:endParaRPr b="1" i="1" sz="1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b="1" i="1" sz="1800">
              <a:solidFill>
                <a:schemeClr val="lt1"/>
              </a:solidFill>
              <a:latin typeface="Montserrat"/>
              <a:ea typeface="Montserrat"/>
              <a:cs typeface="Montserrat"/>
              <a:sym typeface="Montserrat"/>
            </a:endParaRPr>
          </a:p>
          <a:p>
            <a:pPr indent="0" lvl="0" marL="0" rtl="0" algn="l">
              <a:spcBef>
                <a:spcPts val="0"/>
              </a:spcBef>
              <a:spcAft>
                <a:spcPts val="0"/>
              </a:spcAft>
              <a:buNone/>
            </a:pPr>
            <a:r>
              <a:rPr lang="es-419">
                <a:solidFill>
                  <a:schemeClr val="lt1"/>
                </a:solidFill>
                <a:latin typeface="Montserrat"/>
                <a:ea typeface="Montserrat"/>
                <a:cs typeface="Montserrat"/>
                <a:sym typeface="Montserrat"/>
              </a:rPr>
              <a:t>Esta ventana permite la entrada/salida de datos, soporta los formatos C4.5, assitant, retis y tab(nativo).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s-419">
                <a:solidFill>
                  <a:schemeClr val="lt1"/>
                </a:solidFill>
                <a:latin typeface="Montserrat"/>
                <a:ea typeface="Montserrat"/>
                <a:cs typeface="Montserrat"/>
                <a:sym typeface="Montserrat"/>
              </a:rPr>
              <a:t>Permite el pre-procesamiento de los datos.</a:t>
            </a:r>
            <a:endParaRPr>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32"/>
          <p:cNvPicPr preferRelativeResize="0"/>
          <p:nvPr/>
        </p:nvPicPr>
        <p:blipFill>
          <a:blip r:embed="rId3">
            <a:alphaModFix/>
          </a:blip>
          <a:stretch>
            <a:fillRect/>
          </a:stretch>
        </p:blipFill>
        <p:spPr>
          <a:xfrm>
            <a:off x="821613" y="593900"/>
            <a:ext cx="3419475" cy="3733800"/>
          </a:xfrm>
          <a:prstGeom prst="rect">
            <a:avLst/>
          </a:prstGeom>
          <a:noFill/>
          <a:ln>
            <a:noFill/>
          </a:ln>
        </p:spPr>
      </p:pic>
      <p:sp>
        <p:nvSpPr>
          <p:cNvPr id="329" name="Google Shape;329;p32"/>
          <p:cNvSpPr txBox="1"/>
          <p:nvPr/>
        </p:nvSpPr>
        <p:spPr>
          <a:xfrm>
            <a:off x="4862475" y="727100"/>
            <a:ext cx="3618300" cy="34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800">
                <a:solidFill>
                  <a:schemeClr val="lt1"/>
                </a:solidFill>
                <a:latin typeface="Lato"/>
                <a:ea typeface="Lato"/>
                <a:cs typeface="Lato"/>
                <a:sym typeface="Lato"/>
              </a:rPr>
              <a:t>Opciones como:</a:t>
            </a:r>
            <a:endParaRPr sz="1800">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Char char="●"/>
            </a:pPr>
            <a:r>
              <a:rPr lang="es-419">
                <a:solidFill>
                  <a:schemeClr val="lt1"/>
                </a:solidFill>
              </a:rPr>
              <a:t>CS</a:t>
            </a:r>
            <a:r>
              <a:rPr lang="es-419">
                <a:solidFill>
                  <a:schemeClr val="lt1"/>
                </a:solidFill>
              </a:rPr>
              <a:t>V File Import - Importar</a:t>
            </a:r>
            <a:r>
              <a:rPr lang="es-419"/>
              <a:t> </a:t>
            </a:r>
            <a:r>
              <a:rPr lang="es-419">
                <a:solidFill>
                  <a:schemeClr val="lt1"/>
                </a:solidFill>
              </a:rPr>
              <a:t>Archivo CSV</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Datasets - Conjuntos de Datos</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SQL Table - Tabla SQL</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Data Table - Tabla de Datos</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Paint Data - Pintar Datos</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Data Infor - Información de Datos</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Rank - Rango</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Edit Domain - Editar Dominio</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Color - Color</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Feature Statistics - Estadísticas de Características</a:t>
            </a:r>
            <a:endParaRPr>
              <a:solidFill>
                <a:schemeClr val="lt1"/>
              </a:solidFill>
            </a:endParaRPr>
          </a:p>
          <a:p>
            <a:pPr indent="-317500" lvl="0" marL="457200" rtl="0" algn="l">
              <a:spcBef>
                <a:spcPts val="0"/>
              </a:spcBef>
              <a:spcAft>
                <a:spcPts val="0"/>
              </a:spcAft>
              <a:buClr>
                <a:schemeClr val="lt1"/>
              </a:buClr>
              <a:buSzPts val="1400"/>
              <a:buChar char="●"/>
            </a:pPr>
            <a:r>
              <a:rPr lang="es-419">
                <a:solidFill>
                  <a:schemeClr val="lt1"/>
                </a:solidFill>
              </a:rPr>
              <a:t>Save Data - Guardar Datos</a:t>
            </a:r>
            <a:endParaRPr>
              <a:solidFill>
                <a:schemeClr val="lt1"/>
              </a:solidFill>
            </a:endParaRPr>
          </a:p>
          <a:p>
            <a:pPr indent="0" lvl="0" marL="0" rtl="0" algn="l">
              <a:spcBef>
                <a:spcPts val="0"/>
              </a:spcBef>
              <a:spcAft>
                <a:spcPts val="0"/>
              </a:spcAft>
              <a:buNone/>
            </a:pPr>
            <a:r>
              <a:t/>
            </a:r>
            <a:endParaRPr/>
          </a:p>
        </p:txBody>
      </p:sp>
      <p:sp>
        <p:nvSpPr>
          <p:cNvPr id="330" name="Google Shape;330;p32"/>
          <p:cNvSpPr txBox="1"/>
          <p:nvPr/>
        </p:nvSpPr>
        <p:spPr>
          <a:xfrm>
            <a:off x="2809500" y="140600"/>
            <a:ext cx="3525000" cy="45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800">
                <a:solidFill>
                  <a:schemeClr val="lt1"/>
                </a:solidFill>
                <a:latin typeface="PT Sans Narrow"/>
                <a:ea typeface="PT Sans Narrow"/>
                <a:cs typeface="PT Sans Narrow"/>
                <a:sym typeface="PT Sans Narrow"/>
              </a:rPr>
              <a:t>COMPONENTE “DATA”</a:t>
            </a:r>
            <a:endParaRPr b="1" sz="1800">
              <a:solidFill>
                <a:schemeClr val="lt1"/>
              </a:solidFill>
              <a:latin typeface="PT Sans Narrow"/>
              <a:ea typeface="PT Sans Narrow"/>
              <a:cs typeface="PT Sans Narrow"/>
              <a:sym typeface="PT Sans Narro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400">
                <a:latin typeface="Arial"/>
                <a:ea typeface="Arial"/>
                <a:cs typeface="Arial"/>
                <a:sym typeface="Arial"/>
              </a:rPr>
              <a:t>Esta componente consta de los siguientes </a:t>
            </a:r>
            <a:r>
              <a:rPr lang="es-419" sz="1400">
                <a:latin typeface="Arial"/>
                <a:ea typeface="Arial"/>
                <a:cs typeface="Arial"/>
                <a:sym typeface="Arial"/>
              </a:rPr>
              <a:t>widgets</a:t>
            </a:r>
            <a:r>
              <a:rPr lang="es-419" sz="1400">
                <a:latin typeface="Arial"/>
                <a:ea typeface="Arial"/>
                <a:cs typeface="Arial"/>
                <a:sym typeface="Arial"/>
              </a:rPr>
              <a:t>:</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b="1" i="1" lang="es-419" sz="1800">
                <a:latin typeface="Arial"/>
                <a:ea typeface="Arial"/>
                <a:cs typeface="Arial"/>
                <a:sym typeface="Arial"/>
              </a:rPr>
              <a:t>File</a:t>
            </a:r>
            <a:endParaRPr b="1" i="1" sz="18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Esta pestaña lee datos desde un archivo de entrada o desde la web, la salida es una tabla.Haciendo doble click se muestra una ventana con el historial de los archivos abiertos, el mismo que contiene el directorio, el tamaño y número de tipos de datos.</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b="1" i="1" lang="es-419" sz="1800">
                <a:latin typeface="Arial"/>
                <a:ea typeface="Arial"/>
                <a:cs typeface="Arial"/>
                <a:sym typeface="Arial"/>
              </a:rPr>
              <a:t>SQL Table</a:t>
            </a:r>
            <a:endParaRPr b="1" i="1" sz="18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Con esta pestaña el usuario puede acceder a datos almacenados en una base SQL.</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b="1" i="1" lang="es-419" sz="1800">
                <a:latin typeface="Arial"/>
                <a:ea typeface="Arial"/>
                <a:cs typeface="Arial"/>
                <a:sym typeface="Arial"/>
              </a:rPr>
              <a:t>Data Table</a:t>
            </a:r>
            <a:endParaRPr b="1" i="1" sz="18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Este widget recibe uno o más conjuntos de datos en su entrada y los presenta como una hoja de cálculo. Los datos pueden ordenarse por valores de atributo, esta opción admite la selección manual de instancias de datos.</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b="1" i="1" lang="es-419" sz="1800">
                <a:latin typeface="Arial"/>
                <a:ea typeface="Arial"/>
                <a:cs typeface="Arial"/>
                <a:sym typeface="Arial"/>
              </a:rPr>
              <a:t>Paint Data</a:t>
            </a:r>
            <a:endParaRPr b="1" i="1" sz="18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Este widget admite la creación de un nuevo conjunto de datos mediante la colocación visual de puntos de datos en un plano de dos dimensiones. Los puntos de datos se pueden colocar en el plano individualmente (Put) o en un número mayor mediante el cepillado. Los puntos de datos pueden pertenecer a clases si los datos están destinados a ser utilizados en el aprendizaje supervisado.</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s-419" sz="1800">
                <a:latin typeface="Arial"/>
                <a:ea typeface="Arial"/>
                <a:cs typeface="Arial"/>
                <a:sym typeface="Arial"/>
              </a:rPr>
              <a:t>Data Info</a:t>
            </a:r>
            <a:endParaRPr b="1" i="1" sz="18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Esta pestaña presenta información sobre las características del tamaño del conjunto dedatos, los objetivos, los atributos, metas y ubicación.</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b="1" i="1" lang="es-419" sz="2000">
                <a:latin typeface="Arial"/>
                <a:ea typeface="Arial"/>
                <a:cs typeface="Arial"/>
                <a:sym typeface="Arial"/>
              </a:rPr>
              <a:t>Rank</a:t>
            </a:r>
            <a:endParaRPr b="1" i="1" sz="20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El widget rango considera conjuntos de datos etiquetados por clase (clasificación o regresión) y anota los atributos de acuerdo con su correlación con la clase</a:t>
            </a:r>
            <a:r>
              <a:rPr lang="es-419" sz="2000">
                <a:latin typeface="Arial"/>
                <a:ea typeface="Arial"/>
                <a:cs typeface="Arial"/>
                <a:sym typeface="Arial"/>
              </a:rPr>
              <a:t>.</a:t>
            </a:r>
            <a:endParaRPr sz="2000">
              <a:latin typeface="Arial"/>
              <a:ea typeface="Arial"/>
              <a:cs typeface="Arial"/>
              <a:sym typeface="Arial"/>
            </a:endParaRPr>
          </a:p>
          <a:p>
            <a:pPr indent="0" lvl="0" marL="0" rtl="0" algn="l">
              <a:spcBef>
                <a:spcPts val="0"/>
              </a:spcBef>
              <a:spcAft>
                <a:spcPts val="0"/>
              </a:spcAft>
              <a:buNone/>
            </a:pPr>
            <a:r>
              <a:rPr lang="es-419"/>
              <a:t> </a:t>
            </a:r>
            <a:endParaRPr/>
          </a:p>
          <a:p>
            <a:pPr indent="0" lvl="0" marL="0" rtl="0" algn="just">
              <a:lnSpc>
                <a:spcPct val="115000"/>
              </a:lnSpc>
              <a:spcBef>
                <a:spcPts val="1200"/>
              </a:spcBef>
              <a:spcAft>
                <a:spcPts val="0"/>
              </a:spcAft>
              <a:buNone/>
            </a:pPr>
            <a:r>
              <a:rPr b="1" i="1" lang="es-419" sz="1800">
                <a:highlight>
                  <a:schemeClr val="dk1"/>
                </a:highlight>
                <a:latin typeface="Arial"/>
                <a:ea typeface="Arial"/>
                <a:cs typeface="Arial"/>
                <a:sym typeface="Arial"/>
              </a:rPr>
              <a:t>Save Data</a:t>
            </a:r>
            <a:endParaRPr b="1" i="1" sz="1800">
              <a:highlight>
                <a:schemeClr val="dk1"/>
              </a:highlight>
              <a:latin typeface="Arial"/>
              <a:ea typeface="Arial"/>
              <a:cs typeface="Arial"/>
              <a:sym typeface="Arial"/>
            </a:endParaRPr>
          </a:p>
          <a:p>
            <a:pPr indent="0" lvl="0" marL="0" rtl="0" algn="just">
              <a:lnSpc>
                <a:spcPct val="115000"/>
              </a:lnSpc>
              <a:spcBef>
                <a:spcPts val="1200"/>
              </a:spcBef>
              <a:spcAft>
                <a:spcPts val="0"/>
              </a:spcAft>
              <a:buNone/>
            </a:pPr>
            <a:r>
              <a:rPr lang="es-419" sz="1400">
                <a:highlight>
                  <a:schemeClr val="dk1"/>
                </a:highlight>
                <a:latin typeface="Arial"/>
                <a:ea typeface="Arial"/>
                <a:cs typeface="Arial"/>
                <a:sym typeface="Arial"/>
              </a:rPr>
              <a:t>Con este widget se puede guardar los datos en un archivo con un nombre específico. El widget no guarda los datos cada vez que recibe una señal en la entrada, ya que esto sobrescribe el archivo, en su lugar los datos se guardan sólo después de que se establece un nuevo nombre al archivo o el usuario presiona el botón guardar</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5"/>
          <p:cNvSpPr txBox="1"/>
          <p:nvPr>
            <p:ph type="title"/>
          </p:nvPr>
        </p:nvSpPr>
        <p:spPr>
          <a:xfrm>
            <a:off x="1247125" y="62850"/>
            <a:ext cx="7038900" cy="56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PT Sans Narrow"/>
                <a:ea typeface="PT Sans Narrow"/>
                <a:cs typeface="PT Sans Narrow"/>
                <a:sym typeface="PT Sans Narrow"/>
              </a:rPr>
              <a:t>COMPONENTE “TRANSFORM”</a:t>
            </a:r>
            <a:endParaRPr>
              <a:latin typeface="PT Sans Narrow"/>
              <a:ea typeface="PT Sans Narrow"/>
              <a:cs typeface="PT Sans Narrow"/>
              <a:sym typeface="PT Sans Narrow"/>
            </a:endParaRPr>
          </a:p>
        </p:txBody>
      </p:sp>
      <p:pic>
        <p:nvPicPr>
          <p:cNvPr id="346" name="Google Shape;346;p35"/>
          <p:cNvPicPr preferRelativeResize="0"/>
          <p:nvPr/>
        </p:nvPicPr>
        <p:blipFill>
          <a:blip r:embed="rId3">
            <a:alphaModFix/>
          </a:blip>
          <a:stretch>
            <a:fillRect/>
          </a:stretch>
        </p:blipFill>
        <p:spPr>
          <a:xfrm>
            <a:off x="457775" y="544725"/>
            <a:ext cx="2761250" cy="4503751"/>
          </a:xfrm>
          <a:prstGeom prst="rect">
            <a:avLst/>
          </a:prstGeom>
          <a:noFill/>
          <a:ln>
            <a:noFill/>
          </a:ln>
        </p:spPr>
      </p:pic>
      <p:sp>
        <p:nvSpPr>
          <p:cNvPr id="347" name="Google Shape;347;p35"/>
          <p:cNvSpPr txBox="1"/>
          <p:nvPr/>
        </p:nvSpPr>
        <p:spPr>
          <a:xfrm>
            <a:off x="3869725" y="769650"/>
            <a:ext cx="4488900" cy="36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500">
                <a:solidFill>
                  <a:schemeClr val="lt1"/>
                </a:solidFill>
                <a:latin typeface="PT Sans Narrow"/>
                <a:ea typeface="PT Sans Narrow"/>
                <a:cs typeface="PT Sans Narrow"/>
                <a:sym typeface="PT Sans Narrow"/>
              </a:rPr>
              <a:t>Te permite realizar una serie de acciones para manipular y modificar tus datos antes de realizar análisis más avanzados.</a:t>
            </a:r>
            <a:endParaRPr b="1" sz="1500">
              <a:solidFill>
                <a:schemeClr val="lt1"/>
              </a:solidFill>
              <a:latin typeface="PT Sans Narrow"/>
              <a:ea typeface="PT Sans Narrow"/>
              <a:cs typeface="PT Sans Narrow"/>
              <a:sym typeface="PT Sans Narrow"/>
            </a:endParaRPr>
          </a:p>
          <a:p>
            <a:pPr indent="0" lvl="0" marL="0" rtl="0" algn="l">
              <a:spcBef>
                <a:spcPts val="0"/>
              </a:spcBef>
              <a:spcAft>
                <a:spcPts val="0"/>
              </a:spcAft>
              <a:buNone/>
            </a:pPr>
            <a:r>
              <a:t/>
            </a:r>
            <a:endParaRPr b="1" sz="1500">
              <a:solidFill>
                <a:schemeClr val="lt1"/>
              </a:solidFill>
              <a:latin typeface="PT Sans Narrow"/>
              <a:ea typeface="PT Sans Narrow"/>
              <a:cs typeface="PT Sans Narrow"/>
              <a:sym typeface="PT Sans Narrow"/>
            </a:endParaRPr>
          </a:p>
          <a:p>
            <a:pPr indent="0" lvl="0" marL="0" rtl="0" algn="l">
              <a:spcBef>
                <a:spcPts val="0"/>
              </a:spcBef>
              <a:spcAft>
                <a:spcPts val="0"/>
              </a:spcAft>
              <a:buNone/>
            </a:pPr>
            <a:r>
              <a:rPr b="1" lang="es-419" sz="1500">
                <a:solidFill>
                  <a:schemeClr val="lt1"/>
                </a:solidFill>
                <a:latin typeface="PT Sans Narrow"/>
                <a:ea typeface="PT Sans Narrow"/>
                <a:cs typeface="PT Sans Narrow"/>
                <a:sym typeface="PT Sans Narrow"/>
              </a:rPr>
              <a:t>Opciones como: </a:t>
            </a:r>
            <a:endParaRPr b="1" sz="15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Data Sampler - Muestreador de Datos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Select Columns - Seleccionar Columnas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Select Rows - Seleccionar Filas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Transpose - Transponer</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Merge Data - Fusionar Datos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Concatenate - Concatenar</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Select by Data Index - Seleccionar por Índice de Datos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Unique - Único</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Aggregate Columns - Agregar Columnas</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Group By - Agrupar Por</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Pivot Table - Tabla Dinámica</a:t>
            </a:r>
            <a:endParaRPr sz="1300">
              <a:solidFill>
                <a:schemeClr val="lt1"/>
              </a:solidFill>
              <a:latin typeface="PT Sans Narrow"/>
              <a:ea typeface="PT Sans Narrow"/>
              <a:cs typeface="PT Sans Narrow"/>
              <a:sym typeface="PT Sans Narrow"/>
            </a:endParaRPr>
          </a:p>
          <a:p>
            <a:pPr indent="-311150" lvl="0" marL="457200" rtl="0" algn="l">
              <a:spcBef>
                <a:spcPts val="0"/>
              </a:spcBef>
              <a:spcAft>
                <a:spcPts val="0"/>
              </a:spcAft>
              <a:buClr>
                <a:schemeClr val="lt1"/>
              </a:buClr>
              <a:buSzPts val="1300"/>
              <a:buFont typeface="PT Sans Narrow"/>
              <a:buChar char="●"/>
            </a:pPr>
            <a:r>
              <a:rPr lang="es-419" sz="1300">
                <a:solidFill>
                  <a:schemeClr val="lt1"/>
                </a:solidFill>
                <a:latin typeface="PT Sans Narrow"/>
                <a:ea typeface="PT Sans Narrow"/>
                <a:cs typeface="PT Sans Narrow"/>
                <a:sym typeface="PT Sans Narrow"/>
              </a:rPr>
              <a:t>Apply Domain - Aplicar Dominio</a:t>
            </a:r>
            <a:endParaRPr sz="1300">
              <a:solidFill>
                <a:schemeClr val="lt1"/>
              </a:solidFill>
              <a:latin typeface="PT Sans Narrow"/>
              <a:ea typeface="PT Sans Narrow"/>
              <a:cs typeface="PT Sans Narrow"/>
              <a:sym typeface="PT Sans Narr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lang="es-419" sz="2100">
                <a:latin typeface="Arial"/>
                <a:ea typeface="Arial"/>
                <a:cs typeface="Arial"/>
                <a:sym typeface="Arial"/>
              </a:rPr>
              <a:t>Origen de Orange</a:t>
            </a:r>
            <a:endParaRPr sz="2100">
              <a:latin typeface="Arial"/>
              <a:ea typeface="Arial"/>
              <a:cs typeface="Arial"/>
              <a:sym typeface="Arial"/>
            </a:endParaRPr>
          </a:p>
          <a:p>
            <a:pPr indent="0" lvl="0" marL="0" rtl="0" algn="l">
              <a:lnSpc>
                <a:spcPct val="130000"/>
              </a:lnSpc>
              <a:spcBef>
                <a:spcPts val="2400"/>
              </a:spcBef>
              <a:spcAft>
                <a:spcPts val="0"/>
              </a:spcAft>
              <a:buNone/>
            </a:pPr>
            <a:r>
              <a:t/>
            </a:r>
            <a:endParaRPr sz="2100">
              <a:latin typeface="Arial"/>
              <a:ea typeface="Arial"/>
              <a:cs typeface="Arial"/>
              <a:sym typeface="Arial"/>
            </a:endParaRPr>
          </a:p>
          <a:p>
            <a:pPr indent="0" lvl="0" marL="0" rtl="0" algn="l">
              <a:lnSpc>
                <a:spcPct val="130000"/>
              </a:lnSpc>
              <a:spcBef>
                <a:spcPts val="2400"/>
              </a:spcBef>
              <a:spcAft>
                <a:spcPts val="0"/>
              </a:spcAft>
              <a:buNone/>
            </a:pPr>
            <a:r>
              <a:t/>
            </a:r>
            <a:endParaRPr sz="2100">
              <a:latin typeface="Arial"/>
              <a:ea typeface="Arial"/>
              <a:cs typeface="Arial"/>
              <a:sym typeface="Arial"/>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850" lvl="0" marL="457200" rtl="0" algn="l">
              <a:lnSpc>
                <a:spcPct val="120000"/>
              </a:lnSpc>
              <a:spcBef>
                <a:spcPts val="600"/>
              </a:spcBef>
              <a:spcAft>
                <a:spcPts val="0"/>
              </a:spcAft>
              <a:buSzPts val="1500"/>
              <a:buFont typeface="Open Sans"/>
              <a:buChar char="●"/>
            </a:pPr>
            <a:r>
              <a:rPr b="1" lang="es-419" sz="1500">
                <a:latin typeface="Open Sans"/>
                <a:ea typeface="Open Sans"/>
                <a:cs typeface="Open Sans"/>
                <a:sym typeface="Open Sans"/>
              </a:rPr>
              <a:t>Desarrollado por la Universidad de Ljubljana, Eslovenia.</a:t>
            </a:r>
            <a:endParaRPr b="1" sz="1500">
              <a:latin typeface="Open Sans"/>
              <a:ea typeface="Open Sans"/>
              <a:cs typeface="Open Sans"/>
              <a:sym typeface="Open Sans"/>
            </a:endParaRPr>
          </a:p>
          <a:p>
            <a:pPr indent="-323850" lvl="0" marL="457200" rtl="0" algn="l">
              <a:lnSpc>
                <a:spcPct val="120000"/>
              </a:lnSpc>
              <a:spcBef>
                <a:spcPts val="0"/>
              </a:spcBef>
              <a:spcAft>
                <a:spcPts val="0"/>
              </a:spcAft>
              <a:buSzPts val="1500"/>
              <a:buFont typeface="Open Sans"/>
              <a:buChar char="●"/>
            </a:pPr>
            <a:r>
              <a:rPr b="1" lang="es-419" sz="1500">
                <a:latin typeface="Open Sans"/>
                <a:ea typeface="Open Sans"/>
                <a:cs typeface="Open Sans"/>
                <a:sym typeface="Open Sans"/>
              </a:rPr>
              <a:t>Lanzado por primera vez en 1999.</a:t>
            </a:r>
            <a:endParaRPr b="1" sz="1500">
              <a:latin typeface="Open Sans"/>
              <a:ea typeface="Open Sans"/>
              <a:cs typeface="Open Sans"/>
              <a:sym typeface="Open Sans"/>
            </a:endParaRPr>
          </a:p>
          <a:p>
            <a:pPr indent="-323850" lvl="0" marL="457200" rtl="0" algn="l">
              <a:lnSpc>
                <a:spcPct val="120000"/>
              </a:lnSpc>
              <a:spcBef>
                <a:spcPts val="0"/>
              </a:spcBef>
              <a:spcAft>
                <a:spcPts val="0"/>
              </a:spcAft>
              <a:buSzPts val="1500"/>
              <a:buFont typeface="Open Sans"/>
              <a:buChar char="●"/>
            </a:pPr>
            <a:r>
              <a:rPr b="1" lang="es-419" sz="1500">
                <a:latin typeface="Open Sans"/>
                <a:ea typeface="Open Sans"/>
                <a:cs typeface="Open Sans"/>
                <a:sym typeface="Open Sans"/>
              </a:rPr>
              <a:t>Escrito en Python.</a:t>
            </a:r>
            <a:endParaRPr b="1" sz="1500">
              <a:latin typeface="Open Sans"/>
              <a:ea typeface="Open Sans"/>
              <a:cs typeface="Open Sans"/>
              <a:sym typeface="Open Sans"/>
            </a:endParaRPr>
          </a:p>
          <a:p>
            <a:pPr indent="0" lvl="0" marL="0" rtl="0" algn="l">
              <a:lnSpc>
                <a:spcPct val="120000"/>
              </a:lnSpc>
              <a:spcBef>
                <a:spcPts val="600"/>
              </a:spcBef>
              <a:spcAft>
                <a:spcPts val="0"/>
              </a:spcAft>
              <a:buNone/>
            </a:pPr>
            <a:r>
              <a:t/>
            </a:r>
            <a:endParaRPr sz="1500">
              <a:latin typeface="Open Sans"/>
              <a:ea typeface="Open Sans"/>
              <a:cs typeface="Open Sans"/>
              <a:sym typeface="Open Sans"/>
            </a:endParaRPr>
          </a:p>
          <a:p>
            <a:pPr indent="0" lvl="0" marL="0" rtl="0" algn="l">
              <a:lnSpc>
                <a:spcPct val="120000"/>
              </a:lnSpc>
              <a:spcBef>
                <a:spcPts val="600"/>
              </a:spcBef>
              <a:spcAft>
                <a:spcPts val="0"/>
              </a:spcAft>
              <a:buNone/>
            </a:pPr>
            <a:r>
              <a:t/>
            </a:r>
            <a:endParaRPr sz="1500">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idx="1" type="body"/>
          </p:nvPr>
        </p:nvSpPr>
        <p:spPr>
          <a:xfrm>
            <a:off x="1052550" y="812200"/>
            <a:ext cx="7038900" cy="38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s-419" sz="1800">
                <a:latin typeface="Arial"/>
                <a:ea typeface="Arial"/>
                <a:cs typeface="Arial"/>
                <a:sym typeface="Arial"/>
              </a:rPr>
              <a:t>Data Sampler</a:t>
            </a:r>
            <a:endParaRPr b="1" i="1" sz="1800">
              <a:latin typeface="Arial"/>
              <a:ea typeface="Arial"/>
              <a:cs typeface="Arial"/>
              <a:sym typeface="Arial"/>
            </a:endParaRPr>
          </a:p>
          <a:p>
            <a:pPr indent="0" lvl="0" marL="0" rtl="0" algn="l">
              <a:spcBef>
                <a:spcPts val="1600"/>
              </a:spcBef>
              <a:spcAft>
                <a:spcPts val="0"/>
              </a:spcAft>
              <a:buNone/>
            </a:pPr>
            <a:r>
              <a:rPr lang="es-419" sz="1400">
                <a:latin typeface="Arial"/>
                <a:ea typeface="Arial"/>
                <a:cs typeface="Arial"/>
                <a:sym typeface="Arial"/>
              </a:rPr>
              <a:t>Con este widget se pueden implementar varios tipos de muestreos, produciendo un conjunto de datos muestreados.</a:t>
            </a:r>
            <a:endParaRPr sz="1400">
              <a:latin typeface="Arial"/>
              <a:ea typeface="Arial"/>
              <a:cs typeface="Arial"/>
              <a:sym typeface="Arial"/>
            </a:endParaRPr>
          </a:p>
          <a:p>
            <a:pPr indent="0" lvl="0" marL="0" rtl="0" algn="l">
              <a:lnSpc>
                <a:spcPct val="100000"/>
              </a:lnSpc>
              <a:spcBef>
                <a:spcPts val="1600"/>
              </a:spcBef>
              <a:spcAft>
                <a:spcPts val="0"/>
              </a:spcAft>
              <a:buNone/>
            </a:pPr>
            <a:r>
              <a:rPr b="1" i="1" lang="es-419" sz="1800">
                <a:latin typeface="Arial"/>
                <a:ea typeface="Arial"/>
                <a:cs typeface="Arial"/>
                <a:sym typeface="Arial"/>
              </a:rPr>
              <a:t>Select Columns</a:t>
            </a:r>
            <a:endParaRPr b="1" i="1" sz="1800">
              <a:latin typeface="Arial"/>
              <a:ea typeface="Arial"/>
              <a:cs typeface="Arial"/>
              <a:sym typeface="Arial"/>
            </a:endParaRPr>
          </a:p>
          <a:p>
            <a:pPr indent="0" lvl="0" marL="0" rtl="0" algn="l">
              <a:lnSpc>
                <a:spcPct val="100000"/>
              </a:lnSpc>
              <a:spcBef>
                <a:spcPts val="0"/>
              </a:spcBef>
              <a:spcAft>
                <a:spcPts val="0"/>
              </a:spcAft>
              <a:buNone/>
            </a:pPr>
            <a:r>
              <a:rPr lang="es-419" sz="1400">
                <a:highlight>
                  <a:schemeClr val="dk1"/>
                </a:highlight>
                <a:latin typeface="Arial"/>
                <a:ea typeface="Arial"/>
                <a:cs typeface="Arial"/>
                <a:sym typeface="Arial"/>
              </a:rPr>
              <a:t>Mediante esta opción se pueden seleccionar columnas, donde el usuario puede decidir qué atributos se utilizarán y cómo. Los atributos naranja pueden ser discretos, continuos o una cadena de caracteres y se marcan con D, C, S respectivamente.</a:t>
            </a:r>
            <a:endParaRPr sz="1400">
              <a:highlight>
                <a:schemeClr val="dk1"/>
              </a:highlight>
              <a:latin typeface="Arial"/>
              <a:ea typeface="Arial"/>
              <a:cs typeface="Arial"/>
              <a:sym typeface="Arial"/>
            </a:endParaRPr>
          </a:p>
          <a:p>
            <a:pPr indent="0" lvl="0" marL="0" rtl="0" algn="l">
              <a:spcBef>
                <a:spcPts val="1200"/>
              </a:spcBef>
              <a:spcAft>
                <a:spcPts val="0"/>
              </a:spcAft>
              <a:buNone/>
            </a:pPr>
            <a:r>
              <a:rPr b="1" i="1" lang="es-419" sz="1800">
                <a:latin typeface="Arial"/>
                <a:ea typeface="Arial"/>
                <a:cs typeface="Arial"/>
                <a:sym typeface="Arial"/>
              </a:rPr>
              <a:t>Select Rows</a:t>
            </a:r>
            <a:endParaRPr b="1" i="1" sz="1800">
              <a:latin typeface="Arial"/>
              <a:ea typeface="Arial"/>
              <a:cs typeface="Arial"/>
              <a:sym typeface="Arial"/>
            </a:endParaRPr>
          </a:p>
          <a:p>
            <a:pPr indent="0" lvl="0" marL="0" rtl="0" algn="l">
              <a:spcBef>
                <a:spcPts val="1200"/>
              </a:spcBef>
              <a:spcAft>
                <a:spcPts val="0"/>
              </a:spcAft>
              <a:buNone/>
            </a:pPr>
            <a:r>
              <a:rPr lang="es-419" sz="1400">
                <a:latin typeface="Arial"/>
                <a:ea typeface="Arial"/>
                <a:cs typeface="Arial"/>
                <a:sym typeface="Arial"/>
              </a:rPr>
              <a:t>Este widget selecciona un subconjunto de un conjunto de datos de entrada, basado en las condiciones definidas por el usuario. Los términos de condición se definen mediante la selección de un atributo, la selección de un operador y definiendo el valor a ser utilizado en el término de condición.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7"/>
          <p:cNvSpPr txBox="1"/>
          <p:nvPr/>
        </p:nvSpPr>
        <p:spPr>
          <a:xfrm>
            <a:off x="1188025" y="601150"/>
            <a:ext cx="6986100" cy="388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s-419" sz="1800">
                <a:solidFill>
                  <a:schemeClr val="lt1"/>
                </a:solidFill>
              </a:rPr>
              <a:t>Preprocess</a:t>
            </a:r>
            <a:endParaRPr b="1" sz="1800">
              <a:solidFill>
                <a:schemeClr val="lt1"/>
              </a:solidFill>
            </a:endParaRPr>
          </a:p>
          <a:p>
            <a:pPr indent="0" lvl="0" marL="0" rtl="0" algn="l">
              <a:lnSpc>
                <a:spcPct val="115000"/>
              </a:lnSpc>
              <a:spcBef>
                <a:spcPts val="1200"/>
              </a:spcBef>
              <a:spcAft>
                <a:spcPts val="0"/>
              </a:spcAft>
              <a:buNone/>
            </a:pPr>
            <a:r>
              <a:rPr lang="es-419">
                <a:solidFill>
                  <a:schemeClr val="lt1"/>
                </a:solidFill>
              </a:rPr>
              <a:t>Este widget ofrece cinco métodos de </a:t>
            </a:r>
            <a:r>
              <a:rPr lang="es-419">
                <a:solidFill>
                  <a:schemeClr val="lt1"/>
                </a:solidFill>
              </a:rPr>
              <a:t>preprocesamiento</a:t>
            </a:r>
            <a:r>
              <a:rPr lang="es-419">
                <a:solidFill>
                  <a:schemeClr val="lt1"/>
                </a:solidFill>
              </a:rPr>
              <a:t> para mejorar la calidad de los datos. Con esta opción se puede discretizar inmediatamente los valores continuos o continuar con los discretos, imputar valores perdidos, seleccionar las características relevantes o centrarlos y escalarlos. Básicamente este widget combina cuatro widgets separados para un procesamiento más simple.</a:t>
            </a:r>
            <a:endParaRPr>
              <a:solidFill>
                <a:schemeClr val="lt1"/>
              </a:solidFill>
            </a:endParaRPr>
          </a:p>
          <a:p>
            <a:pPr indent="0" lvl="0" marL="0" rtl="0" algn="l">
              <a:lnSpc>
                <a:spcPct val="115000"/>
              </a:lnSpc>
              <a:spcBef>
                <a:spcPts val="1200"/>
              </a:spcBef>
              <a:spcAft>
                <a:spcPts val="0"/>
              </a:spcAft>
              <a:buNone/>
            </a:pPr>
            <a:r>
              <a:rPr b="1" i="1" lang="es-419" sz="1800">
                <a:solidFill>
                  <a:schemeClr val="lt1"/>
                </a:solidFill>
              </a:rPr>
              <a:t>Impute</a:t>
            </a:r>
            <a:endParaRPr b="1" i="1" sz="1800">
              <a:solidFill>
                <a:schemeClr val="lt1"/>
              </a:solidFill>
            </a:endParaRPr>
          </a:p>
          <a:p>
            <a:pPr indent="0" lvl="0" marL="0" rtl="0" algn="l">
              <a:lnSpc>
                <a:spcPct val="115000"/>
              </a:lnSpc>
              <a:spcBef>
                <a:spcPts val="1200"/>
              </a:spcBef>
              <a:spcAft>
                <a:spcPts val="0"/>
              </a:spcAft>
              <a:buNone/>
            </a:pPr>
            <a:r>
              <a:rPr lang="es-419">
                <a:solidFill>
                  <a:schemeClr val="lt1"/>
                </a:solidFill>
              </a:rPr>
              <a:t>Algunos algoritmos de Orange no pueden manejar valores desconocidos en los datos, por lo que este widget hace lo que los estadísticos llaman imputación; lo que consiste en sustituir valores perdidos por valores calculados a partir de los datos o establecidos por el usuario.</a:t>
            </a:r>
            <a:endParaRPr>
              <a:solidFill>
                <a:schemeClr val="lt1"/>
              </a:solidFill>
            </a:endParaRPr>
          </a:p>
          <a:p>
            <a:pPr indent="0" lvl="0" marL="0" rtl="0" algn="l">
              <a:lnSpc>
                <a:spcPct val="115000"/>
              </a:lnSpc>
              <a:spcBef>
                <a:spcPts val="1200"/>
              </a:spcBef>
              <a:spcAft>
                <a:spcPts val="0"/>
              </a:spcAft>
              <a:buNone/>
            </a:pPr>
            <a:r>
              <a:rPr lang="es-419"/>
              <a: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38"/>
          <p:cNvPicPr preferRelativeResize="0"/>
          <p:nvPr/>
        </p:nvPicPr>
        <p:blipFill>
          <a:blip r:embed="rId3">
            <a:alphaModFix/>
          </a:blip>
          <a:stretch>
            <a:fillRect/>
          </a:stretch>
        </p:blipFill>
        <p:spPr>
          <a:xfrm>
            <a:off x="577750" y="544825"/>
            <a:ext cx="3366025" cy="4403024"/>
          </a:xfrm>
          <a:prstGeom prst="rect">
            <a:avLst/>
          </a:prstGeom>
          <a:noFill/>
          <a:ln>
            <a:noFill/>
          </a:ln>
        </p:spPr>
      </p:pic>
      <p:sp>
        <p:nvSpPr>
          <p:cNvPr id="363" name="Google Shape;363;p38"/>
          <p:cNvSpPr txBox="1"/>
          <p:nvPr/>
        </p:nvSpPr>
        <p:spPr>
          <a:xfrm>
            <a:off x="4449700" y="789375"/>
            <a:ext cx="4129200" cy="3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500">
                <a:solidFill>
                  <a:srgbClr val="E7E7E7"/>
                </a:solidFill>
                <a:latin typeface="PT Sans Narrow"/>
                <a:ea typeface="PT Sans Narrow"/>
                <a:cs typeface="PT Sans Narrow"/>
                <a:sym typeface="PT Sans Narrow"/>
              </a:rPr>
              <a:t>Los widgets de este componente brindan varias opciones para la visualización de </a:t>
            </a:r>
            <a:r>
              <a:rPr lang="es-419" sz="1500">
                <a:solidFill>
                  <a:srgbClr val="E7E7E7"/>
                </a:solidFill>
                <a:latin typeface="PT Sans Narrow"/>
                <a:ea typeface="PT Sans Narrow"/>
                <a:cs typeface="PT Sans Narrow"/>
                <a:sym typeface="PT Sans Narrow"/>
              </a:rPr>
              <a:t>los datos</a:t>
            </a:r>
            <a:r>
              <a:rPr lang="es-419" sz="1500">
                <a:solidFill>
                  <a:srgbClr val="E7E7E7"/>
                </a:solidFill>
                <a:latin typeface="PT Sans Narrow"/>
                <a:ea typeface="PT Sans Narrow"/>
                <a:cs typeface="PT Sans Narrow"/>
                <a:sym typeface="PT Sans Narrow"/>
              </a:rPr>
              <a:t>. Se tienen las siguientes opciones:</a:t>
            </a:r>
            <a:endParaRPr sz="1700">
              <a:solidFill>
                <a:srgbClr val="E7E7E7"/>
              </a:solidFill>
              <a:latin typeface="PT Sans Narrow"/>
              <a:ea typeface="PT Sans Narrow"/>
              <a:cs typeface="PT Sans Narrow"/>
              <a:sym typeface="PT Sans Narrow"/>
            </a:endParaRPr>
          </a:p>
          <a:p>
            <a:pPr indent="-317500" lvl="0" marL="457200" rtl="0" algn="l">
              <a:spcBef>
                <a:spcPts val="0"/>
              </a:spcBef>
              <a:spcAft>
                <a:spcPts val="0"/>
              </a:spcAft>
              <a:buClr>
                <a:srgbClr val="E7E7E7"/>
              </a:buClr>
              <a:buSzPts val="1400"/>
              <a:buFont typeface="PT Sans Narrow"/>
              <a:buAutoNum type="arabicPeriod"/>
            </a:pPr>
            <a:r>
              <a:rPr lang="es-419">
                <a:solidFill>
                  <a:srgbClr val="E7E7E7"/>
                </a:solidFill>
                <a:latin typeface="PT Sans Narrow"/>
                <a:ea typeface="PT Sans Narrow"/>
                <a:cs typeface="PT Sans Narrow"/>
                <a:sym typeface="PT Sans Narrow"/>
              </a:rPr>
              <a:t>Tree Viewer - Visor de Árboles </a:t>
            </a:r>
            <a:endParaRPr>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Box Plot - Diagrama de Caja</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Violin Plot - Diagrama de Violín</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Distributions - Distribuciones</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Scatter Plot - Gráfico de Dispersión</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Line Plot - Gráfico de Líneas</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Bar Plot - Gráfico de Barras</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Sieve Diagram - Diagrama de Tamiz</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Mosaic Display - Mosaico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Linear Projection - Proyección Lineal</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Heat Map - Mapa de Calor</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Venn Diagram - Diagrama de Venn</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Silhouette Plot - Gráfico de Silueta</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Pythagorean Tree - Árbol Pitagórico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Pythagorean Forest - Bosque Pitagórico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CN2 Rule Viewer - Visor de Reglas CN2</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AutoNum type="arabicPeriod"/>
            </a:pPr>
            <a:r>
              <a:rPr lang="es-419" sz="1300">
                <a:solidFill>
                  <a:srgbClr val="E7E7E7"/>
                </a:solidFill>
                <a:latin typeface="PT Sans Narrow"/>
                <a:ea typeface="PT Sans Narrow"/>
                <a:cs typeface="PT Sans Narrow"/>
                <a:sym typeface="PT Sans Narrow"/>
              </a:rPr>
              <a:t>Nomogram - Nomograma</a:t>
            </a:r>
            <a:endParaRPr sz="1300">
              <a:solidFill>
                <a:srgbClr val="E7E7E7"/>
              </a:solidFill>
              <a:latin typeface="PT Sans Narrow"/>
              <a:ea typeface="PT Sans Narrow"/>
              <a:cs typeface="PT Sans Narrow"/>
              <a:sym typeface="PT Sans Narrow"/>
            </a:endParaRPr>
          </a:p>
          <a:p>
            <a:pPr indent="0" lvl="0" marL="0" rtl="0" algn="l">
              <a:spcBef>
                <a:spcPts val="0"/>
              </a:spcBef>
              <a:spcAft>
                <a:spcPts val="0"/>
              </a:spcAft>
              <a:buNone/>
            </a:pPr>
            <a:r>
              <a:t/>
            </a:r>
            <a:endParaRPr sz="1200">
              <a:solidFill>
                <a:srgbClr val="E7E7E7"/>
              </a:solidFill>
            </a:endParaRPr>
          </a:p>
        </p:txBody>
      </p:sp>
      <p:sp>
        <p:nvSpPr>
          <p:cNvPr id="364" name="Google Shape;364;p38"/>
          <p:cNvSpPr txBox="1"/>
          <p:nvPr/>
        </p:nvSpPr>
        <p:spPr>
          <a:xfrm>
            <a:off x="2121675" y="98800"/>
            <a:ext cx="3028500" cy="3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365" name="Google Shape;365;p38"/>
          <p:cNvSpPr txBox="1"/>
          <p:nvPr/>
        </p:nvSpPr>
        <p:spPr>
          <a:xfrm>
            <a:off x="3100025" y="98800"/>
            <a:ext cx="2517900" cy="42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300">
                <a:solidFill>
                  <a:schemeClr val="lt1"/>
                </a:solidFill>
                <a:latin typeface="Lato"/>
                <a:ea typeface="Lato"/>
                <a:cs typeface="Lato"/>
                <a:sym typeface="Lato"/>
              </a:rPr>
              <a:t>COMPONENTE “VISUALIZE”</a:t>
            </a:r>
            <a:endParaRPr b="1" sz="1300">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9"/>
          <p:cNvSpPr txBox="1"/>
          <p:nvPr>
            <p:ph idx="1" type="body"/>
          </p:nvPr>
        </p:nvSpPr>
        <p:spPr>
          <a:xfrm>
            <a:off x="1052550" y="430925"/>
            <a:ext cx="7038900" cy="3919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i="1" lang="es-419" sz="1500">
                <a:latin typeface="Arial"/>
                <a:ea typeface="Arial"/>
                <a:cs typeface="Arial"/>
                <a:sym typeface="Arial"/>
              </a:rPr>
              <a:t>Tree Viewer</a:t>
            </a:r>
            <a:endParaRPr b="1" i="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Este es un widget versátil con visualización 2D de árboles de clasificación y regresión.El usuario puede seleccionar un nodo, instruyendo al widget para que emita los </a:t>
            </a:r>
            <a:r>
              <a:rPr lang="es-419">
                <a:latin typeface="Arial"/>
                <a:ea typeface="Arial"/>
                <a:cs typeface="Arial"/>
                <a:sym typeface="Arial"/>
              </a:rPr>
              <a:t>datos asociados</a:t>
            </a:r>
            <a:r>
              <a:rPr lang="es-419">
                <a:latin typeface="Arial"/>
                <a:ea typeface="Arial"/>
                <a:cs typeface="Arial"/>
                <a:sym typeface="Arial"/>
              </a:rPr>
              <a:t> con el nodo; permitiendo así el análisis exploratorio de datos.</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Box Plot</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Con este widget se muestra las distribuciones de valores de atributo. Sirve </a:t>
            </a:r>
            <a:r>
              <a:rPr lang="es-419">
                <a:latin typeface="Arial"/>
                <a:ea typeface="Arial"/>
                <a:cs typeface="Arial"/>
                <a:sym typeface="Arial"/>
              </a:rPr>
              <a:t>para comprobar</a:t>
            </a:r>
            <a:r>
              <a:rPr lang="es-419">
                <a:latin typeface="Arial"/>
                <a:ea typeface="Arial"/>
                <a:cs typeface="Arial"/>
                <a:sym typeface="Arial"/>
              </a:rPr>
              <a:t> si un nuevo dato presenta una anomalía, como por ejemplo </a:t>
            </a:r>
            <a:r>
              <a:rPr lang="es-419">
                <a:latin typeface="Arial"/>
                <a:ea typeface="Arial"/>
                <a:cs typeface="Arial"/>
                <a:sym typeface="Arial"/>
              </a:rPr>
              <a:t>valores duplicados</a:t>
            </a:r>
            <a:r>
              <a:rPr lang="es-419">
                <a:latin typeface="Arial"/>
                <a:ea typeface="Arial"/>
                <a:cs typeface="Arial"/>
                <a:sym typeface="Arial"/>
              </a:rPr>
              <a:t>, outliers y similares</a:t>
            </a:r>
            <a:r>
              <a:rPr lang="es-419">
                <a:latin typeface="Arial"/>
                <a:ea typeface="Arial"/>
                <a:cs typeface="Arial"/>
                <a:sym typeface="Arial"/>
              </a:rPr>
              <a:t>.</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Distributions</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Esta opción muestra la distribución de valores de atributos discretos o continuos. </a:t>
            </a:r>
            <a:r>
              <a:rPr lang="es-419">
                <a:latin typeface="Arial"/>
                <a:ea typeface="Arial"/>
                <a:cs typeface="Arial"/>
                <a:sym typeface="Arial"/>
              </a:rPr>
              <a:t>Para Los</a:t>
            </a:r>
            <a:r>
              <a:rPr lang="es-419">
                <a:latin typeface="Arial"/>
                <a:ea typeface="Arial"/>
                <a:cs typeface="Arial"/>
                <a:sym typeface="Arial"/>
              </a:rPr>
              <a:t> discretos el widget muestra cuántas veces cada valor de atributo aparece en </a:t>
            </a:r>
            <a:r>
              <a:rPr lang="es-419">
                <a:latin typeface="Arial"/>
                <a:ea typeface="Arial"/>
                <a:cs typeface="Arial"/>
                <a:sym typeface="Arial"/>
              </a:rPr>
              <a:t>los datos</a:t>
            </a:r>
            <a:r>
              <a:rPr lang="es-419">
                <a:latin typeface="Arial"/>
                <a:ea typeface="Arial"/>
                <a:cs typeface="Arial"/>
                <a:sym typeface="Arial"/>
              </a:rPr>
              <a:t>, si los datos contienen una variable de clase mostrará las distribuciones de clase para cada uno de los valores de atributo.</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0"/>
          <p:cNvSpPr txBox="1"/>
          <p:nvPr>
            <p:ph idx="1" type="body"/>
          </p:nvPr>
        </p:nvSpPr>
        <p:spPr>
          <a:xfrm>
            <a:off x="1275900" y="754675"/>
            <a:ext cx="7341600" cy="382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Scatter Plot</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Este widget visualiza un diagrama de dispersión bidimensional para atributos </a:t>
            </a:r>
            <a:r>
              <a:rPr lang="es-419">
                <a:latin typeface="Arial"/>
                <a:ea typeface="Arial"/>
                <a:cs typeface="Arial"/>
                <a:sym typeface="Arial"/>
              </a:rPr>
              <a:t>con valores</a:t>
            </a:r>
            <a:r>
              <a:rPr lang="es-419">
                <a:latin typeface="Arial"/>
                <a:ea typeface="Arial"/>
                <a:cs typeface="Arial"/>
                <a:sym typeface="Arial"/>
              </a:rPr>
              <a:t> continuos y discretos, los datos se muestran como una colección de puntos, </a:t>
            </a:r>
            <a:r>
              <a:rPr lang="es-419">
                <a:latin typeface="Arial"/>
                <a:ea typeface="Arial"/>
                <a:cs typeface="Arial"/>
                <a:sym typeface="Arial"/>
              </a:rPr>
              <a:t>cada uno</a:t>
            </a:r>
            <a:r>
              <a:rPr lang="es-419">
                <a:latin typeface="Arial"/>
                <a:ea typeface="Arial"/>
                <a:cs typeface="Arial"/>
                <a:sym typeface="Arial"/>
              </a:rPr>
              <a:t> de los cuales tienen el valor del atributo del eje X que determina la posición en </a:t>
            </a:r>
            <a:r>
              <a:rPr lang="es-419">
                <a:latin typeface="Arial"/>
                <a:ea typeface="Arial"/>
                <a:cs typeface="Arial"/>
                <a:sym typeface="Arial"/>
              </a:rPr>
              <a:t>el eje</a:t>
            </a:r>
            <a:r>
              <a:rPr lang="es-419">
                <a:latin typeface="Arial"/>
                <a:ea typeface="Arial"/>
                <a:cs typeface="Arial"/>
                <a:sym typeface="Arial"/>
              </a:rPr>
              <a:t> horizontal y el valor del atributo del eje Y que determina la posición en el </a:t>
            </a:r>
            <a:r>
              <a:rPr lang="es-419">
                <a:latin typeface="Arial"/>
                <a:ea typeface="Arial"/>
                <a:cs typeface="Arial"/>
                <a:sym typeface="Arial"/>
              </a:rPr>
              <a:t>eje vertical</a:t>
            </a:r>
            <a:r>
              <a:rPr lang="es-419">
                <a:latin typeface="Arial"/>
                <a:ea typeface="Arial"/>
                <a:cs typeface="Arial"/>
                <a:sym typeface="Arial"/>
              </a:rPr>
              <a:t>.</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Sieve Diagram</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Mediante esta opción se puede visualizar las frecuencias en una tabla de contingencia bidireccional y compararlas con las frecuencias esperadas bajo la suposición </a:t>
            </a:r>
            <a:r>
              <a:rPr lang="es-419">
                <a:latin typeface="Arial"/>
                <a:ea typeface="Arial"/>
                <a:cs typeface="Arial"/>
                <a:sym typeface="Arial"/>
              </a:rPr>
              <a:t>de independencia</a:t>
            </a:r>
            <a:r>
              <a:rPr lang="es-419">
                <a:latin typeface="Arial"/>
                <a:ea typeface="Arial"/>
                <a:cs typeface="Arial"/>
                <a:sym typeface="Arial"/>
              </a:rPr>
              <a:t>.</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1"/>
          <p:cNvSpPr txBox="1"/>
          <p:nvPr>
            <p:ph idx="1" type="body"/>
          </p:nvPr>
        </p:nvSpPr>
        <p:spPr>
          <a:xfrm>
            <a:off x="1297500" y="487250"/>
            <a:ext cx="7038900" cy="4280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Linear Projection</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Este widget muestra proyecciones lineales de datos etiquetados en la clase.</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 </a:t>
            </a:r>
            <a:endParaRPr b="1" sz="1500">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Heat Map</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Heat Map es un método gráfico para visualizar valores de atributos por clase en </a:t>
            </a:r>
            <a:r>
              <a:rPr lang="es-419">
                <a:latin typeface="Arial"/>
                <a:ea typeface="Arial"/>
                <a:cs typeface="Arial"/>
                <a:sym typeface="Arial"/>
              </a:rPr>
              <a:t>una matriz</a:t>
            </a:r>
            <a:r>
              <a:rPr lang="es-419">
                <a:latin typeface="Arial"/>
                <a:ea typeface="Arial"/>
                <a:cs typeface="Arial"/>
                <a:sym typeface="Arial"/>
              </a:rPr>
              <a:t> de dos vías. Solo funciona en conjuntos de datos que contienen </a:t>
            </a:r>
            <a:r>
              <a:rPr lang="es-419">
                <a:latin typeface="Arial"/>
                <a:ea typeface="Arial"/>
                <a:cs typeface="Arial"/>
                <a:sym typeface="Arial"/>
              </a:rPr>
              <a:t>variables continuas</a:t>
            </a:r>
            <a:r>
              <a:rPr lang="es-419">
                <a:latin typeface="Arial"/>
                <a:ea typeface="Arial"/>
                <a:cs typeface="Arial"/>
                <a:sym typeface="Arial"/>
              </a:rPr>
              <a:t>.</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 </a:t>
            </a:r>
            <a:endParaRPr b="1" sz="1500">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Venn Diagram</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Este widget muestra relaciones lógicas entre conjuntos de datos. Es una proyección </a:t>
            </a:r>
            <a:r>
              <a:rPr lang="es-419">
                <a:latin typeface="Arial"/>
                <a:ea typeface="Arial"/>
                <a:cs typeface="Arial"/>
                <a:sym typeface="Arial"/>
              </a:rPr>
              <a:t>que muestra</a:t>
            </a:r>
            <a:r>
              <a:rPr lang="es-419">
                <a:latin typeface="Arial"/>
                <a:ea typeface="Arial"/>
                <a:cs typeface="Arial"/>
                <a:sym typeface="Arial"/>
              </a:rPr>
              <a:t> dos o más conjuntos de datos representados por círculos de diferentes colores.Las intersecciones son conjuntos que pertenecen a más de un conjunto de datos.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2"/>
          <p:cNvSpPr txBox="1"/>
          <p:nvPr>
            <p:ph idx="1" type="body"/>
          </p:nvPr>
        </p:nvSpPr>
        <p:spPr>
          <a:xfrm>
            <a:off x="1297500" y="530425"/>
            <a:ext cx="7038900" cy="3948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Silhouette Plot</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Con este widget se puede realizar una representación gráfica de la consistencia </a:t>
            </a:r>
            <a:r>
              <a:rPr lang="es-419">
                <a:latin typeface="Arial"/>
                <a:ea typeface="Arial"/>
                <a:cs typeface="Arial"/>
                <a:sym typeface="Arial"/>
              </a:rPr>
              <a:t>dentro de</a:t>
            </a:r>
            <a:r>
              <a:rPr lang="es-419">
                <a:latin typeface="Arial"/>
                <a:ea typeface="Arial"/>
                <a:cs typeface="Arial"/>
                <a:sym typeface="Arial"/>
              </a:rPr>
              <a:t> los grupos de datos y proporciona al usuario los medios para evaluar visualmente </a:t>
            </a:r>
            <a:r>
              <a:rPr lang="es-419">
                <a:latin typeface="Arial"/>
                <a:ea typeface="Arial"/>
                <a:cs typeface="Arial"/>
                <a:sym typeface="Arial"/>
              </a:rPr>
              <a:t>la calidad</a:t>
            </a:r>
            <a:r>
              <a:rPr lang="es-419">
                <a:latin typeface="Arial"/>
                <a:ea typeface="Arial"/>
                <a:cs typeface="Arial"/>
                <a:sym typeface="Arial"/>
              </a:rPr>
              <a:t> del clúster.</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Pythagorean Tree</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Los árboles pitagóricos son fractales planos que pueden usarse para representar las jerarquías generales de los árboles. </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Pythagorean Forest</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Con este widget se muestra todos los modelos de árboles de decisión aprendidos </a:t>
            </a:r>
            <a:r>
              <a:rPr lang="es-419">
                <a:latin typeface="Arial"/>
                <a:ea typeface="Arial"/>
                <a:cs typeface="Arial"/>
                <a:sym typeface="Arial"/>
              </a:rPr>
              <a:t>del widget</a:t>
            </a:r>
            <a:r>
              <a:rPr lang="es-419">
                <a:latin typeface="Arial"/>
                <a:ea typeface="Arial"/>
                <a:cs typeface="Arial"/>
                <a:sym typeface="Arial"/>
              </a:rPr>
              <a:t> de bosque al azar. El mejor árbol es el que tiene las ramas más cortas y </a:t>
            </a:r>
            <a:r>
              <a:rPr lang="es-419">
                <a:latin typeface="Arial"/>
                <a:ea typeface="Arial"/>
                <a:cs typeface="Arial"/>
                <a:sym typeface="Arial"/>
              </a:rPr>
              <a:t>más fuertemente</a:t>
            </a:r>
            <a:r>
              <a:rPr lang="es-419">
                <a:latin typeface="Arial"/>
                <a:ea typeface="Arial"/>
                <a:cs typeface="Arial"/>
                <a:sym typeface="Arial"/>
              </a:rPr>
              <a:t> coloreadas. Este widget muestra tanto los resultados de clasificación </a:t>
            </a:r>
            <a:r>
              <a:rPr lang="es-419">
                <a:latin typeface="Arial"/>
                <a:ea typeface="Arial"/>
                <a:cs typeface="Arial"/>
                <a:sym typeface="Arial"/>
              </a:rPr>
              <a:t>como los</a:t>
            </a:r>
            <a:r>
              <a:rPr lang="es-419">
                <a:latin typeface="Arial"/>
                <a:ea typeface="Arial"/>
                <a:cs typeface="Arial"/>
                <a:sym typeface="Arial"/>
              </a:rPr>
              <a:t> de regresión.</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3"/>
          <p:cNvSpPr txBox="1"/>
          <p:nvPr>
            <p:ph idx="1" type="body"/>
          </p:nvPr>
        </p:nvSpPr>
        <p:spPr>
          <a:xfrm>
            <a:off x="1297500" y="595150"/>
            <a:ext cx="7038900" cy="3883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CN2 Rule Viewer</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Este es un widget que muestra las reglas de clasificación CN2. Si los datos están </a:t>
            </a:r>
            <a:r>
              <a:rPr lang="es-419">
                <a:latin typeface="Arial"/>
                <a:ea typeface="Arial"/>
                <a:cs typeface="Arial"/>
                <a:sym typeface="Arial"/>
              </a:rPr>
              <a:t>bien conectados</a:t>
            </a:r>
            <a:r>
              <a:rPr lang="es-419">
                <a:latin typeface="Arial"/>
                <a:ea typeface="Arial"/>
                <a:cs typeface="Arial"/>
                <a:sym typeface="Arial"/>
              </a:rPr>
              <a:t>, después de la selección de reglas se puede analizar qué instancias </a:t>
            </a:r>
            <a:r>
              <a:rPr lang="es-419">
                <a:latin typeface="Arial"/>
                <a:ea typeface="Arial"/>
                <a:cs typeface="Arial"/>
                <a:sym typeface="Arial"/>
              </a:rPr>
              <a:t>respetan las</a:t>
            </a:r>
            <a:r>
              <a:rPr lang="es-419">
                <a:latin typeface="Arial"/>
                <a:ea typeface="Arial"/>
                <a:cs typeface="Arial"/>
                <a:sym typeface="Arial"/>
              </a:rPr>
              <a:t> condiciones.</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 </a:t>
            </a:r>
            <a:endParaRPr b="1" sz="1500">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Nomogram</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 El nomogram permite la representación visual de algunos clasificadores. Ofrece </a:t>
            </a:r>
            <a:r>
              <a:rPr lang="es-419">
                <a:latin typeface="Arial"/>
                <a:ea typeface="Arial"/>
                <a:cs typeface="Arial"/>
                <a:sym typeface="Arial"/>
              </a:rPr>
              <a:t>una visión</a:t>
            </a:r>
            <a:r>
              <a:rPr lang="es-419">
                <a:latin typeface="Arial"/>
                <a:ea typeface="Arial"/>
                <a:cs typeface="Arial"/>
                <a:sym typeface="Arial"/>
              </a:rPr>
              <a:t> de la estructura de los datos de entrenamiento y los efectos de los atributos en las probabilidades de clase. Además ofrece un soporte interactivo para la predicción de probabilidades de la clase.</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44"/>
          <p:cNvPicPr preferRelativeResize="0"/>
          <p:nvPr/>
        </p:nvPicPr>
        <p:blipFill>
          <a:blip r:embed="rId3">
            <a:alphaModFix/>
          </a:blip>
          <a:stretch>
            <a:fillRect/>
          </a:stretch>
        </p:blipFill>
        <p:spPr>
          <a:xfrm>
            <a:off x="440925" y="638325"/>
            <a:ext cx="3190725" cy="4407150"/>
          </a:xfrm>
          <a:prstGeom prst="rect">
            <a:avLst/>
          </a:prstGeom>
          <a:noFill/>
          <a:ln>
            <a:noFill/>
          </a:ln>
        </p:spPr>
      </p:pic>
      <p:sp>
        <p:nvSpPr>
          <p:cNvPr id="396" name="Google Shape;396;p44"/>
          <p:cNvSpPr txBox="1"/>
          <p:nvPr/>
        </p:nvSpPr>
        <p:spPr>
          <a:xfrm>
            <a:off x="2820300" y="177925"/>
            <a:ext cx="3503400" cy="24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500">
                <a:solidFill>
                  <a:schemeClr val="lt1"/>
                </a:solidFill>
                <a:latin typeface="Lato"/>
                <a:ea typeface="Lato"/>
                <a:cs typeface="Lato"/>
                <a:sym typeface="Lato"/>
              </a:rPr>
              <a:t>COMPONENTE  “MODEL”</a:t>
            </a:r>
            <a:endParaRPr b="1" sz="1500">
              <a:solidFill>
                <a:schemeClr val="lt1"/>
              </a:solidFill>
              <a:latin typeface="Lato"/>
              <a:ea typeface="Lato"/>
              <a:cs typeface="Lato"/>
              <a:sym typeface="Lato"/>
            </a:endParaRPr>
          </a:p>
        </p:txBody>
      </p:sp>
      <p:sp>
        <p:nvSpPr>
          <p:cNvPr id="397" name="Google Shape;397;p44"/>
          <p:cNvSpPr txBox="1"/>
          <p:nvPr/>
        </p:nvSpPr>
        <p:spPr>
          <a:xfrm>
            <a:off x="4572000" y="731850"/>
            <a:ext cx="3373800" cy="41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300">
                <a:solidFill>
                  <a:srgbClr val="E7E7E7"/>
                </a:solidFill>
                <a:latin typeface="PT Sans Narrow"/>
                <a:ea typeface="PT Sans Narrow"/>
                <a:cs typeface="PT Sans Narrow"/>
                <a:sym typeface="PT Sans Narrow"/>
              </a:rPr>
              <a:t>Los widgets que integran esta componente permiten realizar regresión y clasificación:</a:t>
            </a:r>
            <a:br>
              <a:rPr lang="es-419" sz="1300">
                <a:solidFill>
                  <a:srgbClr val="E7E7E7"/>
                </a:solidFill>
                <a:latin typeface="PT Sans Narrow"/>
                <a:ea typeface="PT Sans Narrow"/>
                <a:cs typeface="PT Sans Narrow"/>
                <a:sym typeface="PT Sans Narrow"/>
              </a:rPr>
            </a:b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Constant - Constante</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CN2 Rule Induction - Inducción de Reglas CN2</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Calibrated Learner - Aprendiz Calibrado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KNN - KNN (K vecinos más cercanos)</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Tree - Árbol</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Random Forest - Bosque Aleatorio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Gradient Boosting - Potenciación del Gradiente</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SVM - SVM (Máquina de Soporte Vectorial)</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Linear Regression - Regresión Lineal</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Logistic Regression - Regresión Logística</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Naive Bayes - Bayes Ingenuo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AdaBoost - AdaBoost</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Curve Fit - Ajuste de Curva</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Neural Network - Red Neuronal</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Stacking - Apilamiento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Save Model - Guardar Modelo</a:t>
            </a:r>
            <a:endParaRPr sz="1300">
              <a:solidFill>
                <a:srgbClr val="E7E7E7"/>
              </a:solidFill>
              <a:latin typeface="PT Sans Narrow"/>
              <a:ea typeface="PT Sans Narrow"/>
              <a:cs typeface="PT Sans Narrow"/>
              <a:sym typeface="PT Sans Narrow"/>
            </a:endParaRPr>
          </a:p>
          <a:p>
            <a:pPr indent="-311150" lvl="0" marL="457200" rtl="0" algn="l">
              <a:spcBef>
                <a:spcPts val="0"/>
              </a:spcBef>
              <a:spcAft>
                <a:spcPts val="0"/>
              </a:spcAft>
              <a:buClr>
                <a:srgbClr val="E7E7E7"/>
              </a:buClr>
              <a:buSzPts val="1300"/>
              <a:buFont typeface="PT Sans Narrow"/>
              <a:buChar char="●"/>
            </a:pPr>
            <a:r>
              <a:rPr lang="es-419" sz="1300">
                <a:solidFill>
                  <a:srgbClr val="E7E7E7"/>
                </a:solidFill>
                <a:latin typeface="PT Sans Narrow"/>
                <a:ea typeface="PT Sans Narrow"/>
                <a:cs typeface="PT Sans Narrow"/>
                <a:sym typeface="PT Sans Narrow"/>
              </a:rPr>
              <a:t>Load Model - Cargar Modelo</a:t>
            </a:r>
            <a:endParaRPr sz="1300">
              <a:solidFill>
                <a:srgbClr val="E7E7E7"/>
              </a:solidFill>
              <a:latin typeface="PT Sans Narrow"/>
              <a:ea typeface="PT Sans Narrow"/>
              <a:cs typeface="PT Sans Narrow"/>
              <a:sym typeface="PT Sans Narro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5"/>
          <p:cNvSpPr txBox="1"/>
          <p:nvPr>
            <p:ph idx="1" type="body"/>
          </p:nvPr>
        </p:nvSpPr>
        <p:spPr>
          <a:xfrm>
            <a:off x="1297500" y="544800"/>
            <a:ext cx="7038900" cy="441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t>Constant</a:t>
            </a:r>
            <a:endParaRPr b="1" sz="1500"/>
          </a:p>
          <a:p>
            <a:pPr indent="0" lvl="0" marL="0" rtl="0" algn="just">
              <a:spcBef>
                <a:spcPts val="1600"/>
              </a:spcBef>
              <a:spcAft>
                <a:spcPts val="0"/>
              </a:spcAft>
              <a:buNone/>
            </a:pPr>
            <a:r>
              <a:rPr lang="es-419"/>
              <a:t> Este widget genera un modelo que predice la mayoría de las tareas de clasificación y </a:t>
            </a:r>
            <a:r>
              <a:rPr lang="es-419"/>
              <a:t>el valor</a:t>
            </a:r>
            <a:r>
              <a:rPr lang="es-419"/>
              <a:t> medio para las tareas de regresión. Muestra frecuencias relativas de las clases </a:t>
            </a:r>
            <a:r>
              <a:rPr lang="es-419"/>
              <a:t>en el</a:t>
            </a:r>
            <a:r>
              <a:rPr lang="es-419"/>
              <a:t> conjunto de entrenamiento. Para la regresión muestra un predictor para la media de </a:t>
            </a:r>
            <a:r>
              <a:rPr lang="es-419"/>
              <a:t>la variable</a:t>
            </a:r>
            <a:r>
              <a:rPr lang="es-419"/>
              <a:t> de la clase.</a:t>
            </a:r>
            <a:endParaRPr/>
          </a:p>
          <a:p>
            <a:pPr indent="0" lvl="0" marL="0" rtl="0" algn="just">
              <a:spcBef>
                <a:spcPts val="1600"/>
              </a:spcBef>
              <a:spcAft>
                <a:spcPts val="0"/>
              </a:spcAft>
              <a:buNone/>
            </a:pPr>
            <a:r>
              <a:rPr b="1" lang="es-419" sz="1500"/>
              <a:t>CN2 Rule Induction</a:t>
            </a:r>
            <a:endParaRPr b="1" sz="1500"/>
          </a:p>
          <a:p>
            <a:pPr indent="0" lvl="0" marL="0" rtl="0" algn="just">
              <a:spcBef>
                <a:spcPts val="1600"/>
              </a:spcBef>
              <a:spcAft>
                <a:spcPts val="0"/>
              </a:spcAft>
              <a:buNone/>
            </a:pPr>
            <a:r>
              <a:rPr lang="es-419"/>
              <a:t> El algoritmo CN2 es una técnica de clasificación diseñada para la inducción eficiente </a:t>
            </a:r>
            <a:r>
              <a:rPr lang="es-419"/>
              <a:t>de reglas</a:t>
            </a:r>
            <a:r>
              <a:rPr lang="es-419"/>
              <a:t> sencillas y comprensibles de forma “si entonces”, predice incluso en dominios donde el ruido puede estar presente. Este modelo funciona solo para clasificar.</a:t>
            </a:r>
            <a:endParaRPr/>
          </a:p>
          <a:p>
            <a:pPr indent="0" lvl="0" marL="0" rtl="0" algn="just">
              <a:spcBef>
                <a:spcPts val="1600"/>
              </a:spcBef>
              <a:spcAft>
                <a:spcPts val="0"/>
              </a:spcAft>
              <a:buNone/>
            </a:pPr>
            <a:r>
              <a:rPr b="1" lang="es-419" sz="1500"/>
              <a:t>KNN</a:t>
            </a:r>
            <a:endParaRPr b="1" sz="1500"/>
          </a:p>
          <a:p>
            <a:pPr indent="0" lvl="0" marL="0" rtl="0" algn="just">
              <a:spcBef>
                <a:spcPts val="1600"/>
              </a:spcBef>
              <a:spcAft>
                <a:spcPts val="0"/>
              </a:spcAft>
              <a:buNone/>
            </a:pPr>
            <a:r>
              <a:rPr lang="es-419"/>
              <a:t> Este widget utiliza el algoritmo KNN que busca k ejemplos de entrenamiento </a:t>
            </a:r>
            <a:r>
              <a:rPr lang="es-419"/>
              <a:t>más cercano</a:t>
            </a:r>
            <a:r>
              <a:rPr lang="es-419"/>
              <a:t> en el espacio y utiliza su promedio como predicción.</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lang="es-419" sz="2100">
                <a:latin typeface="Arial"/>
                <a:ea typeface="Arial"/>
                <a:cs typeface="Arial"/>
                <a:sym typeface="Arial"/>
              </a:rPr>
              <a:t>¿Qué es Orange?</a:t>
            </a:r>
            <a:endParaRPr sz="3700"/>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s-419" sz="1500">
                <a:latin typeface="Open Sans"/>
                <a:ea typeface="Open Sans"/>
                <a:cs typeface="Open Sans"/>
                <a:sym typeface="Open Sans"/>
              </a:rPr>
              <a:t>Software libre y de código abierto para minería de datos y análisis predictivo.</a:t>
            </a:r>
            <a:endParaRPr sz="1500">
              <a:latin typeface="Open Sans"/>
              <a:ea typeface="Open Sans"/>
              <a:cs typeface="Open Sans"/>
              <a:sym typeface="Open Sans"/>
            </a:endParaRPr>
          </a:p>
          <a:p>
            <a:pPr indent="0" lvl="0" marL="0" rtl="0" algn="l">
              <a:lnSpc>
                <a:spcPct val="120000"/>
              </a:lnSpc>
              <a:spcBef>
                <a:spcPts val="600"/>
              </a:spcBef>
              <a:spcAft>
                <a:spcPts val="0"/>
              </a:spcAft>
              <a:buNone/>
            </a:pPr>
            <a:r>
              <a:rPr lang="es-419" sz="1500">
                <a:latin typeface="Open Sans"/>
                <a:ea typeface="Open Sans"/>
                <a:cs typeface="Open Sans"/>
                <a:sym typeface="Open Sans"/>
              </a:rPr>
              <a:t>Desarrollado por la Facultad de Informática y Ciencias de la Información de la Universidad de Ljubljana en Eslovenia.</a:t>
            </a:r>
            <a:endParaRPr sz="1500">
              <a:latin typeface="Open Sans"/>
              <a:ea typeface="Open Sans"/>
              <a:cs typeface="Open Sans"/>
              <a:sym typeface="Open Sans"/>
            </a:endParaRPr>
          </a:p>
          <a:p>
            <a:pPr indent="0" lvl="0" marL="0" rtl="0" algn="l">
              <a:lnSpc>
                <a:spcPct val="120000"/>
              </a:lnSpc>
              <a:spcBef>
                <a:spcPts val="600"/>
              </a:spcBef>
              <a:spcAft>
                <a:spcPts val="0"/>
              </a:spcAft>
              <a:buNone/>
            </a:pPr>
            <a:r>
              <a:rPr lang="es-419" sz="1500">
                <a:latin typeface="Open Sans"/>
                <a:ea typeface="Open Sans"/>
                <a:cs typeface="Open Sans"/>
                <a:sym typeface="Open Sans"/>
              </a:rPr>
              <a:t>Permite a los usuarios realizar una amplia gama de tareas de minería de datos, desde el preprocesamiento de datos hasta la visualización de resultados.</a:t>
            </a:r>
            <a:endParaRPr sz="1500">
              <a:latin typeface="Open Sans"/>
              <a:ea typeface="Open Sans"/>
              <a:cs typeface="Open Sans"/>
              <a:sym typeface="Open Sans"/>
            </a:endParaRPr>
          </a:p>
          <a:p>
            <a:pPr indent="0" lvl="0" marL="0" rtl="0" algn="l">
              <a:lnSpc>
                <a:spcPct val="120000"/>
              </a:lnSpc>
              <a:spcBef>
                <a:spcPts val="600"/>
              </a:spcBef>
              <a:spcAft>
                <a:spcPts val="0"/>
              </a:spcAft>
              <a:buNone/>
            </a:pPr>
            <a:r>
              <a:t/>
            </a:r>
            <a:endParaRPr sz="1500">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6"/>
          <p:cNvSpPr txBox="1"/>
          <p:nvPr>
            <p:ph idx="1" type="body"/>
          </p:nvPr>
        </p:nvSpPr>
        <p:spPr>
          <a:xfrm>
            <a:off x="920325" y="559200"/>
            <a:ext cx="7941900" cy="4273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t>Tree</a:t>
            </a:r>
            <a:endParaRPr b="1" sz="1500"/>
          </a:p>
          <a:p>
            <a:pPr indent="0" lvl="0" marL="0" rtl="0" algn="just">
              <a:spcBef>
                <a:spcPts val="1600"/>
              </a:spcBef>
              <a:spcAft>
                <a:spcPts val="0"/>
              </a:spcAft>
              <a:buNone/>
            </a:pPr>
            <a:r>
              <a:rPr lang="es-419"/>
              <a:t> Este es un algoritmo simple que divide los datos en nodos considerando la pureza de </a:t>
            </a:r>
            <a:r>
              <a:rPr lang="es-419"/>
              <a:t>la clase</a:t>
            </a:r>
            <a:r>
              <a:rPr lang="es-419"/>
              <a:t>. Está diseñado internamente y puede manejar conjuntos de datos discretos </a:t>
            </a:r>
            <a:r>
              <a:rPr lang="es-419"/>
              <a:t>y continuos</a:t>
            </a:r>
            <a:r>
              <a:rPr lang="es-419"/>
              <a:t>. También puede utilizarse para tareas de clasificación y de regresión.</a:t>
            </a:r>
            <a:endParaRPr/>
          </a:p>
          <a:p>
            <a:pPr indent="0" lvl="0" marL="0" rtl="0" algn="just">
              <a:spcBef>
                <a:spcPts val="1600"/>
              </a:spcBef>
              <a:spcAft>
                <a:spcPts val="0"/>
              </a:spcAft>
              <a:buNone/>
            </a:pPr>
            <a:r>
              <a:rPr b="1" lang="es-419" sz="1500"/>
              <a:t>Random Forest</a:t>
            </a:r>
            <a:endParaRPr b="1" sz="1500"/>
          </a:p>
          <a:p>
            <a:pPr indent="0" lvl="0" marL="0" rtl="0" algn="just">
              <a:spcBef>
                <a:spcPts val="1600"/>
              </a:spcBef>
              <a:spcAft>
                <a:spcPts val="0"/>
              </a:spcAft>
              <a:buNone/>
            </a:pPr>
            <a:r>
              <a:rPr lang="es-419"/>
              <a:t> Este método es utilizado para la clasificación, regresión y otras tareas. El bosque al </a:t>
            </a:r>
            <a:r>
              <a:rPr lang="es-419"/>
              <a:t>azar construye</a:t>
            </a:r>
            <a:r>
              <a:rPr lang="es-419"/>
              <a:t> un sistema de árboles de decisión. Cada árbol se desarrolla a partir de </a:t>
            </a:r>
            <a:r>
              <a:rPr lang="es-419"/>
              <a:t>una muestra</a:t>
            </a:r>
            <a:r>
              <a:rPr lang="es-419"/>
              <a:t> bootstrap de los datos de entrenamiento. Cuando se desarrollan </a:t>
            </a:r>
            <a:r>
              <a:rPr lang="es-419"/>
              <a:t>árboles individuales</a:t>
            </a:r>
            <a:r>
              <a:rPr lang="es-419"/>
              <a:t> se dibuja un subconjunto arbitrario de atributos. </a:t>
            </a:r>
            <a:endParaRPr/>
          </a:p>
          <a:p>
            <a:pPr indent="0" lvl="0" marL="0" rtl="0" algn="just">
              <a:spcBef>
                <a:spcPts val="1600"/>
              </a:spcBef>
              <a:spcAft>
                <a:spcPts val="0"/>
              </a:spcAft>
              <a:buNone/>
            </a:pPr>
            <a:r>
              <a:rPr b="1" lang="es-419" sz="1500"/>
              <a:t>SVM</a:t>
            </a:r>
            <a:endParaRPr b="1" sz="1500"/>
          </a:p>
          <a:p>
            <a:pPr indent="0" lvl="0" marL="0" rtl="0" algn="just">
              <a:spcBef>
                <a:spcPts val="1600"/>
              </a:spcBef>
              <a:spcAft>
                <a:spcPts val="0"/>
              </a:spcAft>
              <a:buNone/>
            </a:pPr>
            <a:r>
              <a:rPr lang="es-419"/>
              <a:t> La máquina de soporte vectorial (SVM) es una técnica de aprendizaje automático </a:t>
            </a:r>
            <a:r>
              <a:rPr lang="es-419"/>
              <a:t>que separa</a:t>
            </a:r>
            <a:r>
              <a:rPr lang="es-419"/>
              <a:t> el espacio de atributos con un hiperplano, lo cual permite maximizar la </a:t>
            </a:r>
            <a:r>
              <a:rPr lang="es-419"/>
              <a:t>imagen entre</a:t>
            </a:r>
            <a:r>
              <a:rPr lang="es-419"/>
              <a:t> las instancias de diferentes clases o valores de clase. Este widget genera predicciones de clase.</a:t>
            </a:r>
            <a:endParaRPr/>
          </a:p>
          <a:p>
            <a:pPr indent="0" lvl="0" marL="0" rtl="0" algn="l">
              <a:spcBef>
                <a:spcPts val="160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7"/>
          <p:cNvSpPr txBox="1"/>
          <p:nvPr>
            <p:ph idx="1" type="body"/>
          </p:nvPr>
        </p:nvSpPr>
        <p:spPr>
          <a:xfrm>
            <a:off x="992250" y="364975"/>
            <a:ext cx="7898700" cy="4532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t>Linear Regression</a:t>
            </a:r>
            <a:endParaRPr b="1" sz="1500"/>
          </a:p>
          <a:p>
            <a:pPr indent="0" lvl="0" marL="0" rtl="0" algn="just">
              <a:spcBef>
                <a:spcPts val="1600"/>
              </a:spcBef>
              <a:spcAft>
                <a:spcPts val="0"/>
              </a:spcAft>
              <a:buNone/>
            </a:pPr>
            <a:r>
              <a:rPr lang="es-419"/>
              <a:t> Este widget construye un aprendiz/</a:t>
            </a:r>
            <a:r>
              <a:rPr lang="es-419"/>
              <a:t>predictivo</a:t>
            </a:r>
            <a:r>
              <a:rPr lang="es-419"/>
              <a:t> que aprende una función lineal a partir </a:t>
            </a:r>
            <a:r>
              <a:rPr lang="es-419"/>
              <a:t>de sus</a:t>
            </a:r>
            <a:r>
              <a:rPr lang="es-419"/>
              <a:t> datos de entrada. El modelo puede identificar la relación entre un predictor y </a:t>
            </a:r>
            <a:r>
              <a:rPr lang="es-419"/>
              <a:t>la variable</a:t>
            </a:r>
            <a:r>
              <a:rPr lang="es-419"/>
              <a:t> respuesta. Se puede además, especificar parámetros de regularización de Lasso,misma que minimiza la función de pérdida de mínimos cuadrados mediante L1 </a:t>
            </a:r>
            <a:r>
              <a:rPr lang="es-419"/>
              <a:t>y también</a:t>
            </a:r>
            <a:r>
              <a:rPr lang="es-419"/>
              <a:t> la regularización de Ridge con la norma L2.</a:t>
            </a:r>
            <a:endParaRPr/>
          </a:p>
          <a:p>
            <a:pPr indent="0" lvl="0" marL="0" rtl="0" algn="just">
              <a:spcBef>
                <a:spcPts val="1600"/>
              </a:spcBef>
              <a:spcAft>
                <a:spcPts val="0"/>
              </a:spcAft>
              <a:buNone/>
            </a:pPr>
            <a:r>
              <a:rPr b="1" lang="es-419" sz="1500"/>
              <a:t>Logistic Regression</a:t>
            </a:r>
            <a:endParaRPr b="1" sz="1500"/>
          </a:p>
          <a:p>
            <a:pPr indent="0" lvl="0" marL="0" rtl="0" algn="just">
              <a:spcBef>
                <a:spcPts val="1600"/>
              </a:spcBef>
              <a:spcAft>
                <a:spcPts val="0"/>
              </a:spcAft>
              <a:buNone/>
            </a:pPr>
            <a:r>
              <a:rPr lang="es-419"/>
              <a:t> Este widget genera el modelo de regresión logística a partir de los datos. Sólo funciona para tareas de clasificación.</a:t>
            </a:r>
            <a:endParaRPr/>
          </a:p>
          <a:p>
            <a:pPr indent="0" lvl="0" marL="0" rtl="0" algn="just">
              <a:spcBef>
                <a:spcPts val="1600"/>
              </a:spcBef>
              <a:spcAft>
                <a:spcPts val="0"/>
              </a:spcAft>
              <a:buNone/>
            </a:pPr>
            <a:r>
              <a:rPr b="1" lang="es-419" sz="1500"/>
              <a:t>Naive Bayes</a:t>
            </a:r>
            <a:endParaRPr b="1" sz="1500"/>
          </a:p>
          <a:p>
            <a:pPr indent="0" lvl="0" marL="0" rtl="0" algn="just">
              <a:spcBef>
                <a:spcPts val="1600"/>
              </a:spcBef>
              <a:spcAft>
                <a:spcPts val="0"/>
              </a:spcAft>
              <a:buNone/>
            </a:pPr>
            <a:r>
              <a:rPr lang="es-419"/>
              <a:t> Es un modelo Bayesiano que se emplea en los datos. Sólo funciona para tareas </a:t>
            </a:r>
            <a:r>
              <a:rPr lang="es-419"/>
              <a:t>de clasificación</a:t>
            </a:r>
            <a:r>
              <a:rPr lang="es-419"/>
              <a:t>.</a:t>
            </a:r>
            <a:endParaRPr/>
          </a:p>
          <a:p>
            <a:pPr indent="0" lvl="0" marL="0" rtl="0" algn="just">
              <a:spcBef>
                <a:spcPts val="1600"/>
              </a:spcBef>
              <a:spcAft>
                <a:spcPts val="0"/>
              </a:spcAft>
              <a:buNone/>
            </a:pPr>
            <a:r>
              <a:rPr b="1" lang="es-419" sz="1500"/>
              <a:t>AdaBoost</a:t>
            </a:r>
            <a:endParaRPr b="1" sz="1500"/>
          </a:p>
          <a:p>
            <a:pPr indent="0" lvl="0" marL="0" rtl="0" algn="just">
              <a:spcBef>
                <a:spcPts val="1600"/>
              </a:spcBef>
              <a:spcAft>
                <a:spcPts val="0"/>
              </a:spcAft>
              <a:buNone/>
            </a:pPr>
            <a:r>
              <a:rPr lang="es-419"/>
              <a:t> Es un algoritmo de aprendizaje automático, formulado por Yoav Freund y </a:t>
            </a:r>
            <a:r>
              <a:rPr lang="es-419"/>
              <a:t>Robert Schapire</a:t>
            </a:r>
            <a:r>
              <a:rPr lang="es-419"/>
              <a:t>. Se puede emplear con otros algoritmos de aprendizaje para aumentar </a:t>
            </a:r>
            <a:r>
              <a:rPr lang="es-419"/>
              <a:t>su rendimiento</a:t>
            </a:r>
            <a:r>
              <a:rPr lang="es-419"/>
              <a:t>.</a:t>
            </a:r>
            <a:endParaRPr/>
          </a:p>
          <a:p>
            <a:pPr indent="0" lvl="0" marL="0" rtl="0" algn="l">
              <a:spcBef>
                <a:spcPts val="1600"/>
              </a:spcBef>
              <a:spcAft>
                <a:spcPts val="16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8"/>
          <p:cNvSpPr txBox="1"/>
          <p:nvPr>
            <p:ph idx="1" type="body"/>
          </p:nvPr>
        </p:nvSpPr>
        <p:spPr>
          <a:xfrm>
            <a:off x="1311900" y="415300"/>
            <a:ext cx="7543200" cy="4395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t>Stochastic Gradient Descent</a:t>
            </a:r>
            <a:endParaRPr b="1" sz="1500"/>
          </a:p>
          <a:p>
            <a:pPr indent="0" lvl="0" marL="0" rtl="0" algn="just">
              <a:spcBef>
                <a:spcPts val="1600"/>
              </a:spcBef>
              <a:spcAft>
                <a:spcPts val="0"/>
              </a:spcAft>
              <a:buNone/>
            </a:pPr>
            <a:r>
              <a:rPr lang="es-419"/>
              <a:t> Este dispositivo utiliza un descenso de gradiente estocástico que minimiza una </a:t>
            </a:r>
            <a:r>
              <a:rPr lang="es-419"/>
              <a:t>función de</a:t>
            </a:r>
            <a:r>
              <a:rPr lang="es-419"/>
              <a:t> pérdida elegida con una función lineal. El algoritmo aproxima un </a:t>
            </a:r>
            <a:r>
              <a:rPr lang="es-419"/>
              <a:t>gradiente verdadero</a:t>
            </a:r>
            <a:r>
              <a:rPr lang="es-419"/>
              <a:t> considerando una muestra a la vez, y actualiza simultáneamente el modelo basado en el gradiente de la función de pérdida. Para la regresión devuelve los predictores como minimizadores de la suma. Es muy útil para conjuntos de datos a </a:t>
            </a:r>
            <a:r>
              <a:rPr lang="es-419"/>
              <a:t>gran escala</a:t>
            </a:r>
            <a:r>
              <a:rPr lang="es-419"/>
              <a:t> y escasos.</a:t>
            </a:r>
            <a:endParaRPr/>
          </a:p>
          <a:p>
            <a:pPr indent="0" lvl="0" marL="0" rtl="0" algn="just">
              <a:spcBef>
                <a:spcPts val="1600"/>
              </a:spcBef>
              <a:spcAft>
                <a:spcPts val="0"/>
              </a:spcAft>
              <a:buNone/>
            </a:pPr>
            <a:r>
              <a:rPr b="1" lang="es-419" sz="1500"/>
              <a:t>Save Model</a:t>
            </a:r>
            <a:endParaRPr b="1" sz="1500"/>
          </a:p>
          <a:p>
            <a:pPr indent="0" lvl="0" marL="0" rtl="0" algn="just">
              <a:spcBef>
                <a:spcPts val="1600"/>
              </a:spcBef>
              <a:spcAft>
                <a:spcPts val="0"/>
              </a:spcAft>
              <a:buNone/>
            </a:pPr>
            <a:r>
              <a:rPr lang="es-419"/>
              <a:t> Este widget permite al usuario guardar el modelo generado.</a:t>
            </a:r>
            <a:endParaRPr/>
          </a:p>
          <a:p>
            <a:pPr indent="0" lvl="0" marL="0" rtl="0" algn="just">
              <a:spcBef>
                <a:spcPts val="1600"/>
              </a:spcBef>
              <a:spcAft>
                <a:spcPts val="0"/>
              </a:spcAft>
              <a:buNone/>
            </a:pPr>
            <a:r>
              <a:rPr b="1" lang="es-419" sz="1500"/>
              <a:t>Load Model</a:t>
            </a:r>
            <a:endParaRPr b="1" sz="1500"/>
          </a:p>
          <a:p>
            <a:pPr indent="0" lvl="0" marL="0" rtl="0" algn="just">
              <a:spcBef>
                <a:spcPts val="1600"/>
              </a:spcBef>
              <a:spcAft>
                <a:spcPts val="0"/>
              </a:spcAft>
              <a:buNone/>
            </a:pPr>
            <a:r>
              <a:rPr lang="es-419"/>
              <a:t>Con esta opción el usuario puede acceder a modelos generados anteriormente.</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9"/>
          <p:cNvSpPr txBox="1"/>
          <p:nvPr>
            <p:ph type="title"/>
          </p:nvPr>
        </p:nvSpPr>
        <p:spPr>
          <a:xfrm>
            <a:off x="1052550" y="29302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419">
                <a:latin typeface="PT Sans Narrow"/>
                <a:ea typeface="PT Sans Narrow"/>
                <a:cs typeface="PT Sans Narrow"/>
                <a:sym typeface="PT Sans Narrow"/>
              </a:rPr>
              <a:t>COMPONENTE “EVALUATE”</a:t>
            </a:r>
            <a:endParaRPr b="1">
              <a:latin typeface="PT Sans Narrow"/>
              <a:ea typeface="PT Sans Narrow"/>
              <a:cs typeface="PT Sans Narrow"/>
              <a:sym typeface="PT Sans Narrow"/>
            </a:endParaRPr>
          </a:p>
        </p:txBody>
      </p:sp>
      <p:sp>
        <p:nvSpPr>
          <p:cNvPr id="423" name="Google Shape;423;p49"/>
          <p:cNvSpPr txBox="1"/>
          <p:nvPr>
            <p:ph idx="1" type="body"/>
          </p:nvPr>
        </p:nvSpPr>
        <p:spPr>
          <a:xfrm>
            <a:off x="5351650" y="1350500"/>
            <a:ext cx="3517800" cy="33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Esta componente permite realizar evaluaciones al conjunto de datos. Los widgets </a:t>
            </a:r>
            <a:r>
              <a:rPr lang="es-419"/>
              <a:t>de esta</a:t>
            </a:r>
            <a:r>
              <a:rPr lang="es-419"/>
              <a:t> componente son:</a:t>
            </a:r>
            <a:endParaRPr/>
          </a:p>
          <a:p>
            <a:pPr indent="-311150" lvl="0" marL="457200" rtl="0" algn="l">
              <a:spcBef>
                <a:spcPts val="1600"/>
              </a:spcBef>
              <a:spcAft>
                <a:spcPts val="0"/>
              </a:spcAft>
              <a:buSzPts val="1300"/>
              <a:buChar char="●"/>
            </a:pPr>
            <a:r>
              <a:rPr lang="es-419"/>
              <a:t>Test and Score - Prueba y Puntuación</a:t>
            </a:r>
            <a:endParaRPr/>
          </a:p>
          <a:p>
            <a:pPr indent="-311150" lvl="0" marL="457200" rtl="0" algn="l">
              <a:spcBef>
                <a:spcPts val="0"/>
              </a:spcBef>
              <a:spcAft>
                <a:spcPts val="0"/>
              </a:spcAft>
              <a:buSzPts val="1300"/>
              <a:buChar char="●"/>
            </a:pPr>
            <a:r>
              <a:rPr lang="es-419"/>
              <a:t>Predictions - Predicciones</a:t>
            </a:r>
            <a:endParaRPr/>
          </a:p>
          <a:p>
            <a:pPr indent="-311150" lvl="0" marL="457200" rtl="0" algn="l">
              <a:spcBef>
                <a:spcPts val="0"/>
              </a:spcBef>
              <a:spcAft>
                <a:spcPts val="0"/>
              </a:spcAft>
              <a:buSzPts val="1300"/>
              <a:buChar char="●"/>
            </a:pPr>
            <a:r>
              <a:rPr lang="es-419"/>
              <a:t>Confusion Matrix - Matriz de Confusión</a:t>
            </a:r>
            <a:endParaRPr/>
          </a:p>
          <a:p>
            <a:pPr indent="-311150" lvl="0" marL="457200" rtl="0" algn="l">
              <a:spcBef>
                <a:spcPts val="0"/>
              </a:spcBef>
              <a:spcAft>
                <a:spcPts val="0"/>
              </a:spcAft>
              <a:buSzPts val="1300"/>
              <a:buChar char="●"/>
            </a:pPr>
            <a:r>
              <a:rPr lang="es-419"/>
              <a:t>Performance Curve - Curva de Rendimiento</a:t>
            </a:r>
            <a:endParaRPr/>
          </a:p>
          <a:p>
            <a:pPr indent="-311150" lvl="0" marL="457200" rtl="0" algn="l">
              <a:spcBef>
                <a:spcPts val="0"/>
              </a:spcBef>
              <a:spcAft>
                <a:spcPts val="0"/>
              </a:spcAft>
              <a:buSzPts val="1300"/>
              <a:buChar char="●"/>
            </a:pPr>
            <a:r>
              <a:rPr lang="es-419"/>
              <a:t>Calibration Plot - Gráfico de Calibración</a:t>
            </a:r>
            <a:endParaRPr/>
          </a:p>
          <a:p>
            <a:pPr indent="-311150" lvl="0" marL="457200" rtl="0" algn="l">
              <a:spcBef>
                <a:spcPts val="0"/>
              </a:spcBef>
              <a:spcAft>
                <a:spcPts val="0"/>
              </a:spcAft>
              <a:buSzPts val="1300"/>
              <a:buChar char="●"/>
            </a:pPr>
            <a:r>
              <a:rPr lang="es-419"/>
              <a:t>ROC Analysis - Análisis ROC</a:t>
            </a:r>
            <a:endParaRPr/>
          </a:p>
        </p:txBody>
      </p:sp>
      <p:pic>
        <p:nvPicPr>
          <p:cNvPr id="424" name="Google Shape;424;p49"/>
          <p:cNvPicPr preferRelativeResize="0"/>
          <p:nvPr/>
        </p:nvPicPr>
        <p:blipFill>
          <a:blip r:embed="rId3">
            <a:alphaModFix/>
          </a:blip>
          <a:stretch>
            <a:fillRect/>
          </a:stretch>
        </p:blipFill>
        <p:spPr>
          <a:xfrm>
            <a:off x="221606" y="1308081"/>
            <a:ext cx="4813525" cy="3430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0"/>
          <p:cNvSpPr txBox="1"/>
          <p:nvPr>
            <p:ph idx="1" type="body"/>
          </p:nvPr>
        </p:nvSpPr>
        <p:spPr>
          <a:xfrm>
            <a:off x="1297500" y="422500"/>
            <a:ext cx="7038900" cy="429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Test &amp; Score</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Este widget hace dos cosas: en primer lugar, muestra una tabla con diferentes </a:t>
            </a:r>
            <a:r>
              <a:rPr lang="es-419">
                <a:latin typeface="Arial"/>
                <a:ea typeface="Arial"/>
                <a:cs typeface="Arial"/>
                <a:sym typeface="Arial"/>
              </a:rPr>
              <a:t>medidas de</a:t>
            </a:r>
            <a:r>
              <a:rPr lang="es-419">
                <a:latin typeface="Arial"/>
                <a:ea typeface="Arial"/>
                <a:cs typeface="Arial"/>
                <a:sym typeface="Arial"/>
              </a:rPr>
              <a:t> rendimiento del clasificador, como la precisión de clasificación y el área bajo </a:t>
            </a:r>
            <a:r>
              <a:rPr lang="es-419">
                <a:latin typeface="Arial"/>
                <a:ea typeface="Arial"/>
                <a:cs typeface="Arial"/>
                <a:sym typeface="Arial"/>
              </a:rPr>
              <a:t>la curva</a:t>
            </a:r>
            <a:r>
              <a:rPr lang="es-419">
                <a:latin typeface="Arial"/>
                <a:ea typeface="Arial"/>
                <a:cs typeface="Arial"/>
                <a:sym typeface="Arial"/>
              </a:rPr>
              <a:t>. En segundo lugar, emite resultados de evaluación que pueden ser utilizados </a:t>
            </a:r>
            <a:r>
              <a:rPr lang="es-419">
                <a:latin typeface="Arial"/>
                <a:ea typeface="Arial"/>
                <a:cs typeface="Arial"/>
                <a:sym typeface="Arial"/>
              </a:rPr>
              <a:t>por otros</a:t>
            </a:r>
            <a:r>
              <a:rPr lang="es-419">
                <a:latin typeface="Arial"/>
                <a:ea typeface="Arial"/>
                <a:cs typeface="Arial"/>
                <a:sym typeface="Arial"/>
              </a:rPr>
              <a:t> widgets para analizar el rendimiento de clasificadores como; ROC Analysis </a:t>
            </a:r>
            <a:r>
              <a:rPr lang="es-419">
                <a:latin typeface="Arial"/>
                <a:ea typeface="Arial"/>
                <a:cs typeface="Arial"/>
                <a:sym typeface="Arial"/>
              </a:rPr>
              <a:t>Confusion</a:t>
            </a:r>
            <a:r>
              <a:rPr lang="es-419">
                <a:latin typeface="Arial"/>
                <a:ea typeface="Arial"/>
                <a:cs typeface="Arial"/>
                <a:sym typeface="Arial"/>
              </a:rPr>
              <a:t> Matrix.</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Predictions</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Este widget recibe un conjunto de datos y uno o más predictores (clasificadores), </a:t>
            </a:r>
            <a:r>
              <a:rPr lang="es-419">
                <a:latin typeface="Arial"/>
                <a:ea typeface="Arial"/>
                <a:cs typeface="Arial"/>
                <a:sym typeface="Arial"/>
              </a:rPr>
              <a:t>genera los</a:t>
            </a:r>
            <a:r>
              <a:rPr lang="es-419">
                <a:latin typeface="Arial"/>
                <a:ea typeface="Arial"/>
                <a:cs typeface="Arial"/>
                <a:sym typeface="Arial"/>
              </a:rPr>
              <a:t> datos y las predicciones</a:t>
            </a:r>
            <a:r>
              <a:rPr lang="es-419">
                <a:latin typeface="Arial"/>
                <a:ea typeface="Arial"/>
                <a:cs typeface="Arial"/>
                <a:sym typeface="Arial"/>
              </a:rPr>
              <a:t>.</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Confusion Matrix</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La matriz de confusión muestra la proporción de número de instancias entre la clase predicha y la real, y la selección de los elementos. De esta manera, se puede observar</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1"/>
          <p:cNvSpPr txBox="1"/>
          <p:nvPr>
            <p:ph idx="1" type="body"/>
          </p:nvPr>
        </p:nvSpPr>
        <p:spPr>
          <a:xfrm>
            <a:off x="1254325" y="1638250"/>
            <a:ext cx="7038900" cy="15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500">
                <a:latin typeface="Arial"/>
                <a:ea typeface="Arial"/>
                <a:cs typeface="Arial"/>
                <a:sym typeface="Arial"/>
              </a:rPr>
              <a:t>Calibration Plot</a:t>
            </a:r>
            <a:endParaRPr b="1" sz="1500">
              <a:latin typeface="Arial"/>
              <a:ea typeface="Arial"/>
              <a:cs typeface="Arial"/>
              <a:sym typeface="Arial"/>
            </a:endParaRPr>
          </a:p>
          <a:p>
            <a:pPr indent="0" lvl="0" marL="0" rtl="0" algn="l">
              <a:spcBef>
                <a:spcPts val="1600"/>
              </a:spcBef>
              <a:spcAft>
                <a:spcPts val="0"/>
              </a:spcAft>
              <a:buNone/>
            </a:pPr>
            <a:r>
              <a:rPr lang="es-419">
                <a:latin typeface="Arial"/>
                <a:ea typeface="Arial"/>
                <a:cs typeface="Arial"/>
                <a:sym typeface="Arial"/>
              </a:rPr>
              <a:t>El diagrama de calibración traza probabilidades de clase contra las predichas por </a:t>
            </a:r>
            <a:r>
              <a:rPr lang="es-419">
                <a:latin typeface="Arial"/>
                <a:ea typeface="Arial"/>
                <a:cs typeface="Arial"/>
                <a:sym typeface="Arial"/>
              </a:rPr>
              <a:t>un clasificador</a:t>
            </a:r>
            <a:r>
              <a:rPr lang="es-419">
                <a:latin typeface="Arial"/>
                <a:ea typeface="Arial"/>
                <a:cs typeface="Arial"/>
                <a:sym typeface="Arial"/>
              </a:rPr>
              <a:t>.</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52"/>
          <p:cNvPicPr preferRelativeResize="0"/>
          <p:nvPr/>
        </p:nvPicPr>
        <p:blipFill>
          <a:blip r:embed="rId3">
            <a:alphaModFix/>
          </a:blip>
          <a:stretch>
            <a:fillRect/>
          </a:stretch>
        </p:blipFill>
        <p:spPr>
          <a:xfrm>
            <a:off x="1078726" y="796575"/>
            <a:ext cx="2674050" cy="4145500"/>
          </a:xfrm>
          <a:prstGeom prst="rect">
            <a:avLst/>
          </a:prstGeom>
          <a:noFill/>
          <a:ln>
            <a:noFill/>
          </a:ln>
        </p:spPr>
      </p:pic>
      <p:sp>
        <p:nvSpPr>
          <p:cNvPr id="440" name="Google Shape;440;p52"/>
          <p:cNvSpPr txBox="1"/>
          <p:nvPr/>
        </p:nvSpPr>
        <p:spPr>
          <a:xfrm>
            <a:off x="2395025" y="321800"/>
            <a:ext cx="4301700" cy="4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800">
                <a:solidFill>
                  <a:schemeClr val="lt1"/>
                </a:solidFill>
                <a:latin typeface="PT Sans Narrow"/>
                <a:ea typeface="PT Sans Narrow"/>
                <a:cs typeface="PT Sans Narrow"/>
                <a:sym typeface="PT Sans Narrow"/>
              </a:rPr>
              <a:t>COMPONENTE “UNSUPERVISED”</a:t>
            </a:r>
            <a:endParaRPr b="1" sz="1800">
              <a:solidFill>
                <a:schemeClr val="lt1"/>
              </a:solidFill>
              <a:latin typeface="PT Sans Narrow"/>
              <a:ea typeface="PT Sans Narrow"/>
              <a:cs typeface="PT Sans Narrow"/>
              <a:sym typeface="PT Sans Narrow"/>
            </a:endParaRPr>
          </a:p>
        </p:txBody>
      </p:sp>
      <p:sp>
        <p:nvSpPr>
          <p:cNvPr id="441" name="Google Shape;441;p52"/>
          <p:cNvSpPr txBox="1"/>
          <p:nvPr/>
        </p:nvSpPr>
        <p:spPr>
          <a:xfrm>
            <a:off x="4236625" y="875725"/>
            <a:ext cx="4359300" cy="34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500">
                <a:solidFill>
                  <a:schemeClr val="lt1"/>
                </a:solidFill>
                <a:latin typeface="PT Sans Narrow"/>
                <a:ea typeface="PT Sans Narrow"/>
                <a:cs typeface="PT Sans Narrow"/>
                <a:sym typeface="PT Sans Narrow"/>
              </a:rPr>
              <a:t>Esta componente proporciona algoritmos no supervisados, es decir cuenta </a:t>
            </a:r>
            <a:r>
              <a:rPr lang="es-419" sz="1500">
                <a:solidFill>
                  <a:schemeClr val="lt1"/>
                </a:solidFill>
                <a:latin typeface="PT Sans Narrow"/>
                <a:ea typeface="PT Sans Narrow"/>
                <a:cs typeface="PT Sans Narrow"/>
                <a:sym typeface="PT Sans Narrow"/>
              </a:rPr>
              <a:t>con algoritmos</a:t>
            </a:r>
            <a:r>
              <a:rPr lang="es-419" sz="1500">
                <a:solidFill>
                  <a:schemeClr val="lt1"/>
                </a:solidFill>
                <a:latin typeface="PT Sans Narrow"/>
                <a:ea typeface="PT Sans Narrow"/>
                <a:cs typeface="PT Sans Narrow"/>
                <a:sym typeface="PT Sans Narrow"/>
              </a:rPr>
              <a:t> de agrupamiento. Los widgets de esta componente son:</a:t>
            </a:r>
            <a:endParaRPr sz="1500">
              <a:solidFill>
                <a:schemeClr val="lt1"/>
              </a:solidFill>
              <a:latin typeface="PT Sans Narrow"/>
              <a:ea typeface="PT Sans Narrow"/>
              <a:cs typeface="PT Sans Narrow"/>
              <a:sym typeface="PT Sans Narrow"/>
            </a:endParaRPr>
          </a:p>
          <a:p>
            <a:pPr indent="0" lvl="0" marL="0" rtl="0" algn="l">
              <a:spcBef>
                <a:spcPts val="0"/>
              </a:spcBef>
              <a:spcAft>
                <a:spcPts val="0"/>
              </a:spcAft>
              <a:buNone/>
            </a:pPr>
            <a:r>
              <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Distance File - Archivo de Distancia</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Distance Matrix - Matriz de Distancia</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Correlations - Correlaciones</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Distance Map - Mapa de Distancia</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K-Means - K-Medias</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Louvain Clustering - Agrupamiento de Louvain</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Neighbors - Vecinos</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Distances - Distancias</a:t>
            </a:r>
            <a:endParaRPr>
              <a:solidFill>
                <a:schemeClr val="lt1"/>
              </a:solidFill>
              <a:latin typeface="PT Sans Narrow"/>
              <a:ea typeface="PT Sans Narrow"/>
              <a:cs typeface="PT Sans Narrow"/>
              <a:sym typeface="PT Sans Narrow"/>
            </a:endParaRPr>
          </a:p>
          <a:p>
            <a:pPr indent="-317500" lvl="0" marL="457200" rtl="0" algn="l">
              <a:spcBef>
                <a:spcPts val="0"/>
              </a:spcBef>
              <a:spcAft>
                <a:spcPts val="0"/>
              </a:spcAft>
              <a:buClr>
                <a:schemeClr val="lt1"/>
              </a:buClr>
              <a:buSzPts val="1400"/>
              <a:buFont typeface="PT Sans Narrow"/>
              <a:buChar char="●"/>
            </a:pPr>
            <a:r>
              <a:rPr lang="es-419">
                <a:solidFill>
                  <a:schemeClr val="lt1"/>
                </a:solidFill>
                <a:latin typeface="PT Sans Narrow"/>
                <a:ea typeface="PT Sans Narrow"/>
                <a:cs typeface="PT Sans Narrow"/>
                <a:sym typeface="PT Sans Narrow"/>
              </a:rPr>
              <a:t>Save Distance Matrix - Guardar Matriz de Distancia</a:t>
            </a:r>
            <a:endParaRPr>
              <a:solidFill>
                <a:schemeClr val="lt1"/>
              </a:solidFill>
              <a:latin typeface="PT Sans Narrow"/>
              <a:ea typeface="PT Sans Narrow"/>
              <a:cs typeface="PT Sans Narrow"/>
              <a:sym typeface="PT Sans Narrow"/>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3"/>
          <p:cNvSpPr txBox="1"/>
          <p:nvPr>
            <p:ph idx="1" type="body"/>
          </p:nvPr>
        </p:nvSpPr>
        <p:spPr>
          <a:xfrm>
            <a:off x="1297500" y="422500"/>
            <a:ext cx="7038900" cy="42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500">
                <a:latin typeface="Arial"/>
                <a:ea typeface="Arial"/>
                <a:cs typeface="Arial"/>
                <a:sym typeface="Arial"/>
              </a:rPr>
              <a:t>Distance File</a:t>
            </a:r>
            <a:endParaRPr b="1" sz="1500">
              <a:latin typeface="Arial"/>
              <a:ea typeface="Arial"/>
              <a:cs typeface="Arial"/>
              <a:sym typeface="Arial"/>
            </a:endParaRPr>
          </a:p>
          <a:p>
            <a:pPr indent="0" lvl="0" marL="0" rtl="0" algn="l">
              <a:spcBef>
                <a:spcPts val="1600"/>
              </a:spcBef>
              <a:spcAft>
                <a:spcPts val="0"/>
              </a:spcAft>
              <a:buNone/>
            </a:pPr>
            <a:r>
              <a:rPr lang="es-419">
                <a:latin typeface="Arial"/>
                <a:ea typeface="Arial"/>
                <a:cs typeface="Arial"/>
                <a:sym typeface="Arial"/>
              </a:rPr>
              <a:t>Con este widget se puede elegir una lista de archivos de distancia </a:t>
            </a:r>
            <a:r>
              <a:rPr lang="es-419">
                <a:latin typeface="Arial"/>
                <a:ea typeface="Arial"/>
                <a:cs typeface="Arial"/>
                <a:sym typeface="Arial"/>
              </a:rPr>
              <a:t>grabados</a:t>
            </a:r>
            <a:r>
              <a:rPr lang="es-419">
                <a:latin typeface="Arial"/>
                <a:ea typeface="Arial"/>
                <a:cs typeface="Arial"/>
                <a:sym typeface="Arial"/>
              </a:rPr>
              <a:t> previamente,los carga para posteriormente producir un informe.</a:t>
            </a:r>
            <a:endParaRPr>
              <a:latin typeface="Arial"/>
              <a:ea typeface="Arial"/>
              <a:cs typeface="Arial"/>
              <a:sym typeface="Arial"/>
            </a:endParaRPr>
          </a:p>
          <a:p>
            <a:pPr indent="0" lvl="0" marL="0" rtl="0" algn="l">
              <a:spcBef>
                <a:spcPts val="1600"/>
              </a:spcBef>
              <a:spcAft>
                <a:spcPts val="0"/>
              </a:spcAft>
              <a:buNone/>
            </a:pPr>
            <a:r>
              <a:rPr b="1" lang="es-419" sz="1500">
                <a:latin typeface="Arial"/>
                <a:ea typeface="Arial"/>
                <a:cs typeface="Arial"/>
                <a:sym typeface="Arial"/>
              </a:rPr>
              <a:t>Distance Matrix</a:t>
            </a:r>
            <a:endParaRPr b="1" sz="1500">
              <a:latin typeface="Arial"/>
              <a:ea typeface="Arial"/>
              <a:cs typeface="Arial"/>
              <a:sym typeface="Arial"/>
            </a:endParaRPr>
          </a:p>
          <a:p>
            <a:pPr indent="0" lvl="0" marL="0" rtl="0" algn="l">
              <a:spcBef>
                <a:spcPts val="1600"/>
              </a:spcBef>
              <a:spcAft>
                <a:spcPts val="0"/>
              </a:spcAft>
              <a:buNone/>
            </a:pPr>
            <a:r>
              <a:rPr lang="es-419">
                <a:latin typeface="Arial"/>
                <a:ea typeface="Arial"/>
                <a:cs typeface="Arial"/>
                <a:sym typeface="Arial"/>
              </a:rPr>
              <a:t>Este widget crea una matriz de distancia bidimensional, misma que contiene </a:t>
            </a:r>
            <a:r>
              <a:rPr lang="es-419">
                <a:latin typeface="Arial"/>
                <a:ea typeface="Arial"/>
                <a:cs typeface="Arial"/>
                <a:sym typeface="Arial"/>
              </a:rPr>
              <a:t>distancias tomadas</a:t>
            </a:r>
            <a:r>
              <a:rPr lang="es-419">
                <a:latin typeface="Arial"/>
                <a:ea typeface="Arial"/>
                <a:cs typeface="Arial"/>
                <a:sym typeface="Arial"/>
              </a:rPr>
              <a:t> por parejas entre los elementos de un conjunto. El número de elementos en </a:t>
            </a:r>
            <a:r>
              <a:rPr lang="es-419">
                <a:latin typeface="Arial"/>
                <a:ea typeface="Arial"/>
                <a:cs typeface="Arial"/>
                <a:sym typeface="Arial"/>
              </a:rPr>
              <a:t>el conjunto</a:t>
            </a:r>
            <a:r>
              <a:rPr lang="es-419">
                <a:latin typeface="Arial"/>
                <a:ea typeface="Arial"/>
                <a:cs typeface="Arial"/>
                <a:sym typeface="Arial"/>
              </a:rPr>
              <a:t> de datos define el tamaño de la matriz</a:t>
            </a:r>
            <a:r>
              <a:rPr lang="es-419">
                <a:latin typeface="Arial"/>
                <a:ea typeface="Arial"/>
                <a:cs typeface="Arial"/>
                <a:sym typeface="Arial"/>
              </a:rPr>
              <a:t>.</a:t>
            </a:r>
            <a:endParaRPr>
              <a:latin typeface="Arial"/>
              <a:ea typeface="Arial"/>
              <a:cs typeface="Arial"/>
              <a:sym typeface="Arial"/>
            </a:endParaRPr>
          </a:p>
          <a:p>
            <a:pPr indent="0" lvl="0" marL="0" rtl="0" algn="l">
              <a:spcBef>
                <a:spcPts val="1600"/>
              </a:spcBef>
              <a:spcAft>
                <a:spcPts val="0"/>
              </a:spcAft>
              <a:buNone/>
            </a:pPr>
            <a:r>
              <a:rPr b="1" lang="es-419" sz="1500">
                <a:latin typeface="Arial"/>
                <a:ea typeface="Arial"/>
                <a:cs typeface="Arial"/>
                <a:sym typeface="Arial"/>
              </a:rPr>
              <a:t>Distance Map</a:t>
            </a:r>
            <a:endParaRPr b="1" sz="1500">
              <a:latin typeface="Arial"/>
              <a:ea typeface="Arial"/>
              <a:cs typeface="Arial"/>
              <a:sym typeface="Arial"/>
            </a:endParaRPr>
          </a:p>
          <a:p>
            <a:pPr indent="0" lvl="0" marL="0" rtl="0" algn="l">
              <a:spcBef>
                <a:spcPts val="1600"/>
              </a:spcBef>
              <a:spcAft>
                <a:spcPts val="0"/>
              </a:spcAft>
              <a:buNone/>
            </a:pPr>
            <a:r>
              <a:rPr lang="es-419">
                <a:latin typeface="Arial"/>
                <a:ea typeface="Arial"/>
                <a:cs typeface="Arial"/>
                <a:sym typeface="Arial"/>
              </a:rPr>
              <a:t>El mapa de distancias visualiza distancias entre objetos. La visualización es la </a:t>
            </a:r>
            <a:r>
              <a:rPr lang="es-419">
                <a:latin typeface="Arial"/>
                <a:ea typeface="Arial"/>
                <a:cs typeface="Arial"/>
                <a:sym typeface="Arial"/>
              </a:rPr>
              <a:t>misma que</a:t>
            </a:r>
            <a:r>
              <a:rPr lang="es-419">
                <a:latin typeface="Arial"/>
                <a:ea typeface="Arial"/>
                <a:cs typeface="Arial"/>
                <a:sym typeface="Arial"/>
              </a:rPr>
              <a:t> si se imprimiera una tabla de números, excepto que los números son reemplazados por puntos coloreados. El usuario puede seleccionar una región del mapa y el </a:t>
            </a:r>
            <a:r>
              <a:rPr lang="es-419">
                <a:latin typeface="Arial"/>
                <a:ea typeface="Arial"/>
                <a:cs typeface="Arial"/>
                <a:sym typeface="Arial"/>
              </a:rPr>
              <a:t>widget emitirá</a:t>
            </a:r>
            <a:r>
              <a:rPr lang="es-419">
                <a:latin typeface="Arial"/>
                <a:ea typeface="Arial"/>
                <a:cs typeface="Arial"/>
                <a:sym typeface="Arial"/>
              </a:rPr>
              <a:t> las instancias o atributos correspondientes.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4"/>
          <p:cNvSpPr txBox="1"/>
          <p:nvPr>
            <p:ph idx="1" type="body"/>
          </p:nvPr>
        </p:nvSpPr>
        <p:spPr>
          <a:xfrm>
            <a:off x="1297500" y="422500"/>
            <a:ext cx="7038900" cy="429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419" sz="1500">
                <a:latin typeface="Arial"/>
                <a:ea typeface="Arial"/>
                <a:cs typeface="Arial"/>
                <a:sym typeface="Arial"/>
              </a:rPr>
              <a:t>K-Means</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Este widget aplica el algoritmo de agrupación K-Means a los datos y genera un </a:t>
            </a:r>
            <a:r>
              <a:rPr lang="es-419">
                <a:latin typeface="Arial"/>
                <a:ea typeface="Arial"/>
                <a:cs typeface="Arial"/>
                <a:sym typeface="Arial"/>
              </a:rPr>
              <a:t>nuevo conjunto</a:t>
            </a:r>
            <a:r>
              <a:rPr lang="es-419">
                <a:latin typeface="Arial"/>
                <a:ea typeface="Arial"/>
                <a:cs typeface="Arial"/>
                <a:sym typeface="Arial"/>
              </a:rPr>
              <a:t> de datos en el que se utiliza el índice de clúster como un atributo de clase. </a:t>
            </a:r>
            <a:r>
              <a:rPr lang="es-419">
                <a:latin typeface="Arial"/>
                <a:ea typeface="Arial"/>
                <a:cs typeface="Arial"/>
                <a:sym typeface="Arial"/>
              </a:rPr>
              <a:t>El Atributo</a:t>
            </a:r>
            <a:r>
              <a:rPr lang="es-419">
                <a:latin typeface="Arial"/>
                <a:ea typeface="Arial"/>
                <a:cs typeface="Arial"/>
                <a:sym typeface="Arial"/>
              </a:rPr>
              <a:t> de clase original si existe, se mueve a atributos meta. También muestra las </a:t>
            </a:r>
            <a:r>
              <a:rPr lang="es-419">
                <a:latin typeface="Arial"/>
                <a:ea typeface="Arial"/>
                <a:cs typeface="Arial"/>
                <a:sym typeface="Arial"/>
              </a:rPr>
              <a:t>puntuaciones</a:t>
            </a:r>
            <a:r>
              <a:rPr lang="es-419">
                <a:latin typeface="Arial"/>
                <a:ea typeface="Arial"/>
                <a:cs typeface="Arial"/>
                <a:sym typeface="Arial"/>
              </a:rPr>
              <a:t> de los resultados de agrupación para varios k en el widget.</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Distances</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Este widget calcula distancias entre filas o columnas en un conjunto de datos.</a:t>
            </a:r>
            <a:endParaRPr>
              <a:latin typeface="Arial"/>
              <a:ea typeface="Arial"/>
              <a:cs typeface="Arial"/>
              <a:sym typeface="Arial"/>
            </a:endParaRPr>
          </a:p>
          <a:p>
            <a:pPr indent="0" lvl="0" marL="0" rtl="0" algn="just">
              <a:spcBef>
                <a:spcPts val="1600"/>
              </a:spcBef>
              <a:spcAft>
                <a:spcPts val="0"/>
              </a:spcAft>
              <a:buNone/>
            </a:pPr>
            <a:r>
              <a:rPr b="1" lang="es-419" sz="1500">
                <a:latin typeface="Arial"/>
                <a:ea typeface="Arial"/>
                <a:cs typeface="Arial"/>
                <a:sym typeface="Arial"/>
              </a:rPr>
              <a:t>Distance Transformation</a:t>
            </a:r>
            <a:endParaRPr b="1" sz="1500">
              <a:latin typeface="Arial"/>
              <a:ea typeface="Arial"/>
              <a:cs typeface="Arial"/>
              <a:sym typeface="Arial"/>
            </a:endParaRPr>
          </a:p>
          <a:p>
            <a:pPr indent="0" lvl="0" marL="0" rtl="0" algn="just">
              <a:spcBef>
                <a:spcPts val="1600"/>
              </a:spcBef>
              <a:spcAft>
                <a:spcPts val="0"/>
              </a:spcAft>
              <a:buNone/>
            </a:pPr>
            <a:r>
              <a:rPr lang="es-419">
                <a:latin typeface="Arial"/>
                <a:ea typeface="Arial"/>
                <a:cs typeface="Arial"/>
                <a:sym typeface="Arial"/>
              </a:rPr>
              <a:t>El widget transformación de distancias se utiliza para la normalización y la inversión </a:t>
            </a:r>
            <a:r>
              <a:rPr lang="es-419">
                <a:latin typeface="Arial"/>
                <a:ea typeface="Arial"/>
                <a:cs typeface="Arial"/>
                <a:sym typeface="Arial"/>
              </a:rPr>
              <a:t>de matrices</a:t>
            </a:r>
            <a:r>
              <a:rPr lang="es-419">
                <a:latin typeface="Arial"/>
                <a:ea typeface="Arial"/>
                <a:cs typeface="Arial"/>
                <a:sym typeface="Arial"/>
              </a:rPr>
              <a:t> de distancia. La normalización de datos es necesaria para que todas </a:t>
            </a:r>
            <a:r>
              <a:rPr lang="es-419">
                <a:latin typeface="Arial"/>
                <a:ea typeface="Arial"/>
                <a:cs typeface="Arial"/>
                <a:sym typeface="Arial"/>
              </a:rPr>
              <a:t>las variables</a:t>
            </a:r>
            <a:r>
              <a:rPr lang="es-419">
                <a:latin typeface="Arial"/>
                <a:ea typeface="Arial"/>
                <a:cs typeface="Arial"/>
                <a:sym typeface="Arial"/>
              </a:rPr>
              <a:t> sean proporcionales entre sí.</a:t>
            </a:r>
            <a:endParaRPr>
              <a:latin typeface="Arial"/>
              <a:ea typeface="Arial"/>
              <a:cs typeface="Arial"/>
              <a:sym typeface="Arial"/>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5"/>
          <p:cNvSpPr txBox="1"/>
          <p:nvPr>
            <p:ph idx="1" type="body"/>
          </p:nvPr>
        </p:nvSpPr>
        <p:spPr>
          <a:xfrm>
            <a:off x="1052550" y="1881150"/>
            <a:ext cx="7038900" cy="13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419" sz="1500">
                <a:latin typeface="Arial"/>
                <a:ea typeface="Arial"/>
                <a:cs typeface="Arial"/>
                <a:sym typeface="Arial"/>
              </a:rPr>
              <a:t>Save Distance Matrix</a:t>
            </a:r>
            <a:endParaRPr b="1" sz="1500">
              <a:latin typeface="Arial"/>
              <a:ea typeface="Arial"/>
              <a:cs typeface="Arial"/>
              <a:sym typeface="Arial"/>
            </a:endParaRPr>
          </a:p>
          <a:p>
            <a:pPr indent="0" lvl="0" marL="0" rtl="0" algn="ctr">
              <a:spcBef>
                <a:spcPts val="1600"/>
              </a:spcBef>
              <a:spcAft>
                <a:spcPts val="0"/>
              </a:spcAft>
              <a:buNone/>
            </a:pPr>
            <a:r>
              <a:rPr lang="es-419">
                <a:latin typeface="Arial"/>
                <a:ea typeface="Arial"/>
                <a:cs typeface="Arial"/>
                <a:sym typeface="Arial"/>
              </a:rPr>
              <a:t>Este widget guarda la matriz de distancias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lang="es-419" sz="2900"/>
              <a:t>Funciones de Orange</a:t>
            </a:r>
            <a:endParaRPr sz="2900"/>
          </a:p>
        </p:txBody>
      </p:sp>
      <p:sp>
        <p:nvSpPr>
          <p:cNvPr id="247" name="Google Shape;247;p20"/>
          <p:cNvSpPr txBox="1"/>
          <p:nvPr>
            <p:ph idx="1" type="body"/>
          </p:nvPr>
        </p:nvSpPr>
        <p:spPr>
          <a:xfrm>
            <a:off x="1208700" y="1550875"/>
            <a:ext cx="6726600" cy="30240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s-419">
                <a:latin typeface="Open Sans"/>
                <a:ea typeface="Open Sans"/>
                <a:cs typeface="Open Sans"/>
                <a:sym typeface="Open Sans"/>
              </a:rPr>
              <a:t>Preprocesamiento de datos:</a:t>
            </a:r>
            <a:r>
              <a:rPr lang="es-419">
                <a:latin typeface="Open Sans"/>
                <a:ea typeface="Open Sans"/>
                <a:cs typeface="Open Sans"/>
                <a:sym typeface="Open Sans"/>
              </a:rPr>
              <a:t> Limpieza, transformación y normalización de datos.</a:t>
            </a:r>
            <a:endParaRPr>
              <a:latin typeface="Open Sans"/>
              <a:ea typeface="Open Sans"/>
              <a:cs typeface="Open Sans"/>
              <a:sym typeface="Open Sans"/>
            </a:endParaRPr>
          </a:p>
          <a:p>
            <a:pPr indent="0" lvl="0" marL="0" rtl="0" algn="l">
              <a:lnSpc>
                <a:spcPct val="120000"/>
              </a:lnSpc>
              <a:spcBef>
                <a:spcPts val="600"/>
              </a:spcBef>
              <a:spcAft>
                <a:spcPts val="0"/>
              </a:spcAft>
              <a:buNone/>
            </a:pPr>
            <a:r>
              <a:rPr b="1" lang="es-419">
                <a:latin typeface="Open Sans"/>
                <a:ea typeface="Open Sans"/>
                <a:cs typeface="Open Sans"/>
                <a:sym typeface="Open Sans"/>
              </a:rPr>
              <a:t>Análisis exploratorio de datos:</a:t>
            </a:r>
            <a:r>
              <a:rPr lang="es-419">
                <a:latin typeface="Open Sans"/>
                <a:ea typeface="Open Sans"/>
                <a:cs typeface="Open Sans"/>
                <a:sym typeface="Open Sans"/>
              </a:rPr>
              <a:t> Visualización de datos para identificar patrones y tendencias.</a:t>
            </a:r>
            <a:endParaRPr>
              <a:latin typeface="Open Sans"/>
              <a:ea typeface="Open Sans"/>
              <a:cs typeface="Open Sans"/>
              <a:sym typeface="Open Sans"/>
            </a:endParaRPr>
          </a:p>
          <a:p>
            <a:pPr indent="0" lvl="0" marL="0" rtl="0" algn="l">
              <a:lnSpc>
                <a:spcPct val="120000"/>
              </a:lnSpc>
              <a:spcBef>
                <a:spcPts val="600"/>
              </a:spcBef>
              <a:spcAft>
                <a:spcPts val="0"/>
              </a:spcAft>
              <a:buNone/>
            </a:pPr>
            <a:r>
              <a:rPr b="1" lang="es-419">
                <a:latin typeface="Open Sans"/>
                <a:ea typeface="Open Sans"/>
                <a:cs typeface="Open Sans"/>
                <a:sym typeface="Open Sans"/>
              </a:rPr>
              <a:t>Modelado de aprendizaje automático:</a:t>
            </a:r>
            <a:r>
              <a:rPr lang="es-419">
                <a:latin typeface="Open Sans"/>
                <a:ea typeface="Open Sans"/>
                <a:cs typeface="Open Sans"/>
                <a:sym typeface="Open Sans"/>
              </a:rPr>
              <a:t> Creación y entrenamiento de modelos predictivos.</a:t>
            </a:r>
            <a:endParaRPr>
              <a:latin typeface="Open Sans"/>
              <a:ea typeface="Open Sans"/>
              <a:cs typeface="Open Sans"/>
              <a:sym typeface="Open Sans"/>
            </a:endParaRPr>
          </a:p>
          <a:p>
            <a:pPr indent="0" lvl="0" marL="0" rtl="0" algn="l">
              <a:lnSpc>
                <a:spcPct val="120000"/>
              </a:lnSpc>
              <a:spcBef>
                <a:spcPts val="600"/>
              </a:spcBef>
              <a:spcAft>
                <a:spcPts val="0"/>
              </a:spcAft>
              <a:buNone/>
            </a:pPr>
            <a:r>
              <a:rPr b="1" lang="es-419">
                <a:latin typeface="Open Sans"/>
                <a:ea typeface="Open Sans"/>
                <a:cs typeface="Open Sans"/>
                <a:sym typeface="Open Sans"/>
              </a:rPr>
              <a:t>Evaluación de modelos: </a:t>
            </a:r>
            <a:r>
              <a:rPr lang="es-419">
                <a:latin typeface="Open Sans"/>
                <a:ea typeface="Open Sans"/>
                <a:cs typeface="Open Sans"/>
                <a:sym typeface="Open Sans"/>
              </a:rPr>
              <a:t>Evaluación del rendimiento de los modelos predictivos.</a:t>
            </a:r>
            <a:endParaRPr>
              <a:latin typeface="Open Sans"/>
              <a:ea typeface="Open Sans"/>
              <a:cs typeface="Open Sans"/>
              <a:sym typeface="Open Sans"/>
            </a:endParaRPr>
          </a:p>
          <a:p>
            <a:pPr indent="0" lvl="0" marL="0" rtl="0" algn="l">
              <a:lnSpc>
                <a:spcPct val="120000"/>
              </a:lnSpc>
              <a:spcBef>
                <a:spcPts val="600"/>
              </a:spcBef>
              <a:spcAft>
                <a:spcPts val="0"/>
              </a:spcAft>
              <a:buNone/>
            </a:pPr>
            <a:r>
              <a:rPr b="1" lang="es-419">
                <a:latin typeface="Open Sans"/>
                <a:ea typeface="Open Sans"/>
                <a:cs typeface="Open Sans"/>
                <a:sym typeface="Open Sans"/>
              </a:rPr>
              <a:t>Visualización de resultados: </a:t>
            </a:r>
            <a:r>
              <a:rPr lang="es-419">
                <a:latin typeface="Open Sans"/>
                <a:ea typeface="Open Sans"/>
                <a:cs typeface="Open Sans"/>
                <a:sym typeface="Open Sans"/>
              </a:rPr>
              <a:t>Comunicación de los resultados del análisis de datos de forma clara y eficaz.</a:t>
            </a:r>
            <a:endParaRPr>
              <a:latin typeface="Open Sans"/>
              <a:ea typeface="Open Sans"/>
              <a:cs typeface="Open Sans"/>
              <a:sym typeface="Open Sans"/>
            </a:endParaRPr>
          </a:p>
          <a:p>
            <a:pPr indent="0" lvl="0" marL="0" rtl="0" algn="l">
              <a:lnSpc>
                <a:spcPct val="120000"/>
              </a:lnSpc>
              <a:spcBef>
                <a:spcPts val="600"/>
              </a:spcBef>
              <a:spcAft>
                <a:spcPts val="0"/>
              </a:spcAft>
              <a:buNone/>
            </a:pPr>
            <a:r>
              <a:t/>
            </a:r>
            <a:endParaRPr>
              <a:latin typeface="Open Sans"/>
              <a:ea typeface="Open Sans"/>
              <a:cs typeface="Open Sans"/>
              <a:sym typeface="Open Sans"/>
            </a:endParaRPr>
          </a:p>
          <a:p>
            <a:pPr indent="0" lvl="0" marL="0" rtl="0" algn="l">
              <a:lnSpc>
                <a:spcPct val="120000"/>
              </a:lnSpc>
              <a:spcBef>
                <a:spcPts val="600"/>
              </a:spcBef>
              <a:spcAft>
                <a:spcPts val="0"/>
              </a:spcAft>
              <a:buNone/>
            </a:pPr>
            <a:r>
              <a:t/>
            </a:r>
            <a:endParaRPr>
              <a:latin typeface="Open Sans"/>
              <a:ea typeface="Open Sans"/>
              <a:cs typeface="Open Sans"/>
              <a:sym typeface="Open Sans"/>
            </a:endParaRPr>
          </a:p>
          <a:p>
            <a:pPr indent="0" lvl="0" marL="0" rtl="0" algn="l">
              <a:lnSpc>
                <a:spcPct val="120000"/>
              </a:lnSpc>
              <a:spcBef>
                <a:spcPts val="600"/>
              </a:spcBef>
              <a:spcAft>
                <a:spcPts val="0"/>
              </a:spcAft>
              <a:buNone/>
            </a:pPr>
            <a:r>
              <a:t/>
            </a:r>
            <a:endParaRPr>
              <a:latin typeface="Open Sans"/>
              <a:ea typeface="Open Sans"/>
              <a:cs typeface="Open Sans"/>
              <a:sym typeface="Open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6"/>
          <p:cNvSpPr txBox="1"/>
          <p:nvPr>
            <p:ph type="title"/>
          </p:nvPr>
        </p:nvSpPr>
        <p:spPr>
          <a:xfrm>
            <a:off x="1388650" y="1984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b="1" lang="es-419" sz="2300">
                <a:latin typeface="PT Sans Narrow"/>
                <a:ea typeface="PT Sans Narrow"/>
                <a:cs typeface="PT Sans Narrow"/>
                <a:sym typeface="PT Sans Narrow"/>
              </a:rPr>
              <a:t>Pros de Orange</a:t>
            </a:r>
            <a:endParaRPr b="1"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p:txBody>
      </p:sp>
      <p:sp>
        <p:nvSpPr>
          <p:cNvPr id="462" name="Google Shape;462;p56"/>
          <p:cNvSpPr txBox="1"/>
          <p:nvPr>
            <p:ph idx="1" type="body"/>
          </p:nvPr>
        </p:nvSpPr>
        <p:spPr>
          <a:xfrm>
            <a:off x="1297500" y="1294850"/>
            <a:ext cx="7038900" cy="32061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s-419" sz="1400">
                <a:latin typeface="Open Sans"/>
                <a:ea typeface="Open Sans"/>
                <a:cs typeface="Open Sans"/>
                <a:sym typeface="Open Sans"/>
              </a:rPr>
              <a:t>Gratis y de código abierto: </a:t>
            </a:r>
            <a:r>
              <a:rPr lang="es-419" sz="1400">
                <a:latin typeface="Open Sans"/>
                <a:ea typeface="Open Sans"/>
                <a:cs typeface="Open Sans"/>
                <a:sym typeface="Open Sans"/>
              </a:rPr>
              <a:t>Cualquiera puede usar y modificar Orange sin costo alguno.</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Interfaz gráfica intuitiva: </a:t>
            </a:r>
            <a:r>
              <a:rPr lang="es-419" sz="1400">
                <a:latin typeface="Open Sans"/>
                <a:ea typeface="Open Sans"/>
                <a:cs typeface="Open Sans"/>
                <a:sym typeface="Open Sans"/>
              </a:rPr>
              <a:t>Fácil de aprender y usar, incluso para principiantes.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lang="es-419" sz="1400">
                <a:latin typeface="Open Sans"/>
                <a:ea typeface="Open Sans"/>
                <a:cs typeface="Open Sans"/>
                <a:sym typeface="Open Sans"/>
              </a:rPr>
              <a:t>Amplia gama de funciones: Cubre todas las etapas del proceso de minería de datos.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Altamente extensible: </a:t>
            </a:r>
            <a:r>
              <a:rPr lang="es-419" sz="1400">
                <a:latin typeface="Open Sans"/>
                <a:ea typeface="Open Sans"/>
                <a:cs typeface="Open Sans"/>
                <a:sym typeface="Open Sans"/>
              </a:rPr>
              <a:t>Se pueden agregar nuevas funciones mediante complementos.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Gran comunidad de usuarios: </a:t>
            </a:r>
            <a:r>
              <a:rPr lang="es-419" sz="1400">
                <a:latin typeface="Open Sans"/>
                <a:ea typeface="Open Sans"/>
                <a:cs typeface="Open Sans"/>
                <a:sym typeface="Open Sans"/>
              </a:rPr>
              <a:t>Soporte disponible a través de foros, documentación y tutoriales.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t/>
            </a:r>
            <a:endParaRPr sz="1400">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7"/>
          <p:cNvSpPr txBox="1"/>
          <p:nvPr>
            <p:ph type="title"/>
          </p:nvPr>
        </p:nvSpPr>
        <p:spPr>
          <a:xfrm>
            <a:off x="1388650" y="1984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b="1" lang="es-419" sz="2300">
                <a:latin typeface="PT Sans Narrow"/>
                <a:ea typeface="PT Sans Narrow"/>
                <a:cs typeface="PT Sans Narrow"/>
                <a:sym typeface="PT Sans Narrow"/>
              </a:rPr>
              <a:t>Contras</a:t>
            </a:r>
            <a:r>
              <a:rPr b="1" lang="es-419" sz="2300">
                <a:latin typeface="PT Sans Narrow"/>
                <a:ea typeface="PT Sans Narrow"/>
                <a:cs typeface="PT Sans Narrow"/>
                <a:sym typeface="PT Sans Narrow"/>
              </a:rPr>
              <a:t> de Orange</a:t>
            </a:r>
            <a:endParaRPr b="1"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p:txBody>
      </p:sp>
      <p:sp>
        <p:nvSpPr>
          <p:cNvPr id="468" name="Google Shape;468;p57"/>
          <p:cNvSpPr txBox="1"/>
          <p:nvPr>
            <p:ph idx="1" type="body"/>
          </p:nvPr>
        </p:nvSpPr>
        <p:spPr>
          <a:xfrm>
            <a:off x="1297500" y="1294850"/>
            <a:ext cx="7038900" cy="32061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s-419" sz="1400">
                <a:latin typeface="Open Sans"/>
                <a:ea typeface="Open Sans"/>
                <a:cs typeface="Open Sans"/>
                <a:sym typeface="Open Sans"/>
              </a:rPr>
              <a:t>Puede ser lento para conjuntos de datos grandes: </a:t>
            </a:r>
            <a:r>
              <a:rPr lang="es-419" sz="1400">
                <a:latin typeface="Open Sans"/>
                <a:ea typeface="Open Sans"/>
                <a:cs typeface="Open Sans"/>
                <a:sym typeface="Open Sans"/>
              </a:rPr>
              <a:t>El rendimiento puede disminuir al trabajar con conjuntos de datos muy grandes.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Algunas funciones avanzadas requieren programación: </a:t>
            </a:r>
            <a:r>
              <a:rPr lang="es-419" sz="1400">
                <a:latin typeface="Open Sans"/>
                <a:ea typeface="Open Sans"/>
                <a:cs typeface="Open Sans"/>
                <a:sym typeface="Open Sans"/>
              </a:rPr>
              <a:t>Se necesitan conocimientos de programación para utilizar algunas de las funciones más avanzadas de Orange.</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La documentación puede ser incompleta: </a:t>
            </a:r>
            <a:r>
              <a:rPr lang="es-419" sz="1400">
                <a:latin typeface="Open Sans"/>
                <a:ea typeface="Open Sans"/>
                <a:cs typeface="Open Sans"/>
                <a:sym typeface="Open Sans"/>
              </a:rPr>
              <a:t>La documentación oficial de Orange puede ser incompleta en algunos casos.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t/>
            </a:r>
            <a:endParaRPr b="1" sz="1400">
              <a:latin typeface="Open Sans"/>
              <a:ea typeface="Open Sans"/>
              <a:cs typeface="Open Sans"/>
              <a:sym typeface="Open Sans"/>
            </a:endParaRPr>
          </a:p>
          <a:p>
            <a:pPr indent="0" lvl="0" marL="0" rtl="0" algn="l">
              <a:lnSpc>
                <a:spcPct val="120000"/>
              </a:lnSpc>
              <a:spcBef>
                <a:spcPts val="600"/>
              </a:spcBef>
              <a:spcAft>
                <a:spcPts val="0"/>
              </a:spcAft>
              <a:buNone/>
            </a:pPr>
            <a:r>
              <a:t/>
            </a:r>
            <a:endParaRPr b="1" sz="1400">
              <a:latin typeface="Open Sans"/>
              <a:ea typeface="Open Sans"/>
              <a:cs typeface="Open Sans"/>
              <a:sym typeface="Open Sans"/>
            </a:endParaRPr>
          </a:p>
          <a:p>
            <a:pPr indent="0" lvl="0" marL="0" rtl="0" algn="l">
              <a:lnSpc>
                <a:spcPct val="120000"/>
              </a:lnSpc>
              <a:spcBef>
                <a:spcPts val="600"/>
              </a:spcBef>
              <a:spcAft>
                <a:spcPts val="0"/>
              </a:spcAft>
              <a:buNone/>
            </a:pPr>
            <a:r>
              <a:t/>
            </a:r>
            <a:endParaRPr sz="1200">
              <a:latin typeface="Open Sans"/>
              <a:ea typeface="Open Sans"/>
              <a:cs typeface="Open Sans"/>
              <a:sym typeface="Open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Orange vs Weka</a:t>
            </a:r>
            <a:endParaRPr/>
          </a:p>
        </p:txBody>
      </p:sp>
      <p:sp>
        <p:nvSpPr>
          <p:cNvPr id="474" name="Google Shape;474;p5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0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475" name="Google Shape;475;p58"/>
          <p:cNvPicPr preferRelativeResize="0"/>
          <p:nvPr/>
        </p:nvPicPr>
        <p:blipFill>
          <a:blip r:embed="rId3">
            <a:alphaModFix/>
          </a:blip>
          <a:stretch>
            <a:fillRect/>
          </a:stretch>
        </p:blipFill>
        <p:spPr>
          <a:xfrm>
            <a:off x="1052550" y="1559900"/>
            <a:ext cx="7038900" cy="292648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5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Algoritmo C4.5</a:t>
            </a:r>
            <a:endParaRPr/>
          </a:p>
        </p:txBody>
      </p:sp>
      <p:sp>
        <p:nvSpPr>
          <p:cNvPr id="481" name="Google Shape;481;p59"/>
          <p:cNvSpPr txBox="1"/>
          <p:nvPr>
            <p:ph idx="1" type="body"/>
          </p:nvPr>
        </p:nvSpPr>
        <p:spPr>
          <a:xfrm>
            <a:off x="1297500" y="1211225"/>
            <a:ext cx="7038900" cy="29112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s-419" sz="1600">
                <a:solidFill>
                  <a:srgbClr val="ECECEC"/>
                </a:solidFill>
                <a:latin typeface="Roboto"/>
                <a:ea typeface="Roboto"/>
                <a:cs typeface="Roboto"/>
                <a:sym typeface="Roboto"/>
              </a:rPr>
              <a:t>El algoritmo </a:t>
            </a:r>
            <a:r>
              <a:rPr lang="es-419" sz="1600">
                <a:solidFill>
                  <a:srgbClr val="ECECEC"/>
                </a:solidFill>
                <a:latin typeface="Roboto"/>
                <a:ea typeface="Roboto"/>
                <a:cs typeface="Roboto"/>
                <a:sym typeface="Roboto"/>
              </a:rPr>
              <a:t>utilizado para crear árboles de decisión</a:t>
            </a:r>
            <a:r>
              <a:rPr lang="es-419" sz="1600">
                <a:solidFill>
                  <a:srgbClr val="ECECEC"/>
                </a:solidFill>
                <a:latin typeface="Roboto"/>
                <a:ea typeface="Roboto"/>
                <a:cs typeface="Roboto"/>
                <a:sym typeface="Roboto"/>
              </a:rPr>
              <a:t> e</a:t>
            </a:r>
            <a:r>
              <a:rPr lang="es-419" sz="1600">
                <a:solidFill>
                  <a:srgbClr val="ECECEC"/>
                </a:solidFill>
                <a:latin typeface="Roboto"/>
                <a:ea typeface="Roboto"/>
                <a:cs typeface="Roboto"/>
                <a:sym typeface="Roboto"/>
              </a:rPr>
              <a:t>n Orange</a:t>
            </a:r>
            <a:r>
              <a:rPr lang="es-419" sz="1600">
                <a:solidFill>
                  <a:srgbClr val="ECECEC"/>
                </a:solidFill>
                <a:latin typeface="Roboto"/>
                <a:ea typeface="Roboto"/>
                <a:cs typeface="Roboto"/>
                <a:sym typeface="Roboto"/>
              </a:rPr>
              <a:t>C4.5, este aplica un método recursivo y de profundidad primero para segmentar los datos, maximizando la ganancia de información. Admite atributos tanto discretos como continuos, utilizando pruebas estándar para los discretos y pruebas binarias para los continuos, definiendo umbrales específicos. Orange evalúa las pruebas basándose en la proporción de ganancia y emplea restricciones para prevenir divisiones triviales en conjuntos de datos reducidos.</a:t>
            </a:r>
            <a:endParaRPr sz="1600">
              <a:solidFill>
                <a:srgbClr val="ECECEC"/>
              </a:solidFill>
              <a:latin typeface="Roboto"/>
              <a:ea typeface="Roboto"/>
              <a:cs typeface="Roboto"/>
              <a:sym typeface="Roboto"/>
            </a:endParaRPr>
          </a:p>
          <a:p>
            <a:pPr indent="0" lvl="0" marL="0" rtl="0" algn="l">
              <a:spcBef>
                <a:spcPts val="0"/>
              </a:spcBef>
              <a:spcAft>
                <a:spcPts val="1600"/>
              </a:spcAft>
              <a:buNone/>
            </a:pPr>
            <a:r>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Características del algoritmo C4.5</a:t>
            </a:r>
            <a:endParaRPr/>
          </a:p>
        </p:txBody>
      </p:sp>
      <p:sp>
        <p:nvSpPr>
          <p:cNvPr id="487" name="Google Shape;487;p60"/>
          <p:cNvSpPr txBox="1"/>
          <p:nvPr/>
        </p:nvSpPr>
        <p:spPr>
          <a:xfrm>
            <a:off x="551700" y="991525"/>
            <a:ext cx="8040600" cy="34857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419" sz="1500">
                <a:solidFill>
                  <a:schemeClr val="lt1"/>
                </a:solidFill>
              </a:rPr>
              <a:t>• </a:t>
            </a:r>
            <a:r>
              <a:rPr lang="es-419" sz="1500">
                <a:solidFill>
                  <a:schemeClr val="lt1"/>
                </a:solidFill>
              </a:rPr>
              <a:t>Permite trabajar con valores continuos para los atributos, separando los posibles resultados</a:t>
            </a:r>
            <a:endParaRPr sz="1500">
              <a:solidFill>
                <a:schemeClr val="lt1"/>
              </a:solidFill>
            </a:endParaRPr>
          </a:p>
          <a:p>
            <a:pPr indent="0" lvl="0" marL="0" rtl="0" algn="l">
              <a:spcBef>
                <a:spcPts val="0"/>
              </a:spcBef>
              <a:spcAft>
                <a:spcPts val="0"/>
              </a:spcAft>
              <a:buNone/>
            </a:pPr>
            <a:r>
              <a:rPr lang="es-419" sz="1500">
                <a:solidFill>
                  <a:schemeClr val="lt1"/>
                </a:solidFill>
              </a:rPr>
              <a:t>en 2 ramas Ai&lt;=N y Ai&gt;N.</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s-419" sz="1500">
                <a:solidFill>
                  <a:schemeClr val="lt1"/>
                </a:solidFill>
              </a:rPr>
              <a:t>• Los árboles son menos frondosos, ya que cada hoja cubre una distribución de clases no una clase en particular.</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s-419" sz="1500">
                <a:solidFill>
                  <a:schemeClr val="lt1"/>
                </a:solidFill>
              </a:rPr>
              <a:t>• Utiliza el método "divide y vencerás" para generar el árbol de decisión inicial a partir de un</a:t>
            </a:r>
            <a:endParaRPr sz="1500">
              <a:solidFill>
                <a:schemeClr val="lt1"/>
              </a:solidFill>
            </a:endParaRPr>
          </a:p>
          <a:p>
            <a:pPr indent="0" lvl="0" marL="0" rtl="0" algn="l">
              <a:spcBef>
                <a:spcPts val="0"/>
              </a:spcBef>
              <a:spcAft>
                <a:spcPts val="0"/>
              </a:spcAft>
              <a:buNone/>
            </a:pPr>
            <a:r>
              <a:rPr lang="es-419" sz="1500">
                <a:solidFill>
                  <a:schemeClr val="lt1"/>
                </a:solidFill>
              </a:rPr>
              <a:t>conjunto de datos de entrenamiento.</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s-419" sz="1500">
                <a:solidFill>
                  <a:schemeClr val="lt1"/>
                </a:solidFill>
              </a:rPr>
              <a:t>• Se basa en la utilización del criterio de proporción de ganancia (gain ratio), definido como</a:t>
            </a:r>
            <a:endParaRPr sz="1500">
              <a:solidFill>
                <a:schemeClr val="lt1"/>
              </a:solidFill>
            </a:endParaRPr>
          </a:p>
          <a:p>
            <a:pPr indent="0" lvl="0" marL="0" rtl="0" algn="l">
              <a:spcBef>
                <a:spcPts val="0"/>
              </a:spcBef>
              <a:spcAft>
                <a:spcPts val="0"/>
              </a:spcAft>
              <a:buNone/>
            </a:pPr>
            <a:r>
              <a:rPr lang="es-419" sz="1500">
                <a:solidFill>
                  <a:schemeClr val="lt1"/>
                </a:solidFill>
              </a:rPr>
              <a:t>I(Xi,C)/H(Xi). De esta manera se consigue evitar que las variables con mayor número de</a:t>
            </a:r>
            <a:endParaRPr sz="1500">
              <a:solidFill>
                <a:schemeClr val="lt1"/>
              </a:solidFill>
            </a:endParaRPr>
          </a:p>
          <a:p>
            <a:pPr indent="0" lvl="0" marL="0" rtl="0" algn="l">
              <a:spcBef>
                <a:spcPts val="0"/>
              </a:spcBef>
              <a:spcAft>
                <a:spcPts val="0"/>
              </a:spcAft>
              <a:buNone/>
            </a:pPr>
            <a:r>
              <a:rPr lang="es-419" sz="1500">
                <a:solidFill>
                  <a:schemeClr val="lt1"/>
                </a:solidFill>
              </a:rPr>
              <a:t>posibles valores salgan beneficiadas en la selección.</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s-419" sz="1500">
                <a:solidFill>
                  <a:schemeClr val="lt1"/>
                </a:solidFill>
              </a:rPr>
              <a:t>• Es Recursivo.</a:t>
            </a:r>
            <a:endParaRPr sz="15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1"/>
          <p:cNvSpPr txBox="1"/>
          <p:nvPr>
            <p:ph type="title"/>
          </p:nvPr>
        </p:nvSpPr>
        <p:spPr>
          <a:xfrm>
            <a:off x="578625" y="0"/>
            <a:ext cx="7602300" cy="53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sz="1800"/>
              <a:t>T</a:t>
            </a:r>
            <a:r>
              <a:rPr lang="es-419" sz="1800"/>
              <a:t>abla comparativa de los algoritmos C4.5 e ID3</a:t>
            </a:r>
            <a:endParaRPr sz="1800"/>
          </a:p>
        </p:txBody>
      </p:sp>
      <p:graphicFrame>
        <p:nvGraphicFramePr>
          <p:cNvPr id="493" name="Google Shape;493;p61"/>
          <p:cNvGraphicFramePr/>
          <p:nvPr/>
        </p:nvGraphicFramePr>
        <p:xfrm>
          <a:off x="157163" y="476475"/>
          <a:ext cx="3000000" cy="3000000"/>
        </p:xfrm>
        <a:graphic>
          <a:graphicData uri="http://schemas.openxmlformats.org/drawingml/2006/table">
            <a:tbl>
              <a:tblPr>
                <a:noFill/>
                <a:tableStyleId>{017071BD-07E4-4994-B157-B22874C0E64C}</a:tableStyleId>
              </a:tblPr>
              <a:tblGrid>
                <a:gridCol w="2943225"/>
                <a:gridCol w="2943225"/>
                <a:gridCol w="2943225"/>
              </a:tblGrid>
              <a:tr h="444900">
                <a:tc>
                  <a:txBody>
                    <a:bodyPr/>
                    <a:lstStyle/>
                    <a:p>
                      <a:pPr indent="0" lvl="0" marL="0" rtl="0" algn="l">
                        <a:lnSpc>
                          <a:spcPct val="115000"/>
                        </a:lnSpc>
                        <a:spcBef>
                          <a:spcPts val="0"/>
                        </a:spcBef>
                        <a:spcAft>
                          <a:spcPts val="0"/>
                        </a:spcAft>
                        <a:buNone/>
                      </a:pPr>
                      <a:r>
                        <a:rPr b="1" i="1" lang="es-419">
                          <a:solidFill>
                            <a:schemeClr val="dk1"/>
                          </a:solidFill>
                        </a:rPr>
                        <a:t>CARACTERÍSTICA</a:t>
                      </a:r>
                      <a:endParaRPr b="1" i="1">
                        <a:solidFill>
                          <a:schemeClr val="dk1"/>
                        </a:solidFill>
                      </a:endParaRPr>
                    </a:p>
                  </a:txBody>
                  <a:tcPr marT="91425" marB="91425" marR="91425" marL="91425">
                    <a:solidFill>
                      <a:srgbClr val="FF9900"/>
                    </a:solidFill>
                  </a:tcPr>
                </a:tc>
                <a:tc>
                  <a:txBody>
                    <a:bodyPr/>
                    <a:lstStyle/>
                    <a:p>
                      <a:pPr indent="0" lvl="0" marL="0" rtl="0" algn="l">
                        <a:lnSpc>
                          <a:spcPct val="115000"/>
                        </a:lnSpc>
                        <a:spcBef>
                          <a:spcPts val="0"/>
                        </a:spcBef>
                        <a:spcAft>
                          <a:spcPts val="0"/>
                        </a:spcAft>
                        <a:buNone/>
                      </a:pPr>
                      <a:r>
                        <a:rPr b="1" i="1" lang="es-419">
                          <a:solidFill>
                            <a:schemeClr val="dk1"/>
                          </a:solidFill>
                        </a:rPr>
                        <a:t>C4.5</a:t>
                      </a:r>
                      <a:endParaRPr b="1" i="1">
                        <a:solidFill>
                          <a:schemeClr val="dk1"/>
                        </a:solidFill>
                      </a:endParaRPr>
                    </a:p>
                  </a:txBody>
                  <a:tcPr marT="91425" marB="91425" marR="91425" marL="91425">
                    <a:solidFill>
                      <a:srgbClr val="FF9900"/>
                    </a:solidFill>
                  </a:tcPr>
                </a:tc>
                <a:tc>
                  <a:txBody>
                    <a:bodyPr/>
                    <a:lstStyle/>
                    <a:p>
                      <a:pPr indent="0" lvl="0" marL="0" rtl="0" algn="l">
                        <a:lnSpc>
                          <a:spcPct val="115000"/>
                        </a:lnSpc>
                        <a:spcBef>
                          <a:spcPts val="0"/>
                        </a:spcBef>
                        <a:spcAft>
                          <a:spcPts val="0"/>
                        </a:spcAft>
                        <a:buNone/>
                      </a:pPr>
                      <a:r>
                        <a:rPr b="1" i="1" lang="es-419">
                          <a:solidFill>
                            <a:schemeClr val="dk1"/>
                          </a:solidFill>
                        </a:rPr>
                        <a:t>ID3</a:t>
                      </a:r>
                      <a:endParaRPr b="1" i="1">
                        <a:solidFill>
                          <a:schemeClr val="dk1"/>
                        </a:solidFill>
                      </a:endParaRPr>
                    </a:p>
                  </a:txBody>
                  <a:tcPr marT="91425" marB="91425" marR="91425" marL="91425">
                    <a:solidFill>
                      <a:srgbClr val="FF9900"/>
                    </a:solidFill>
                  </a:tcPr>
                </a:tc>
              </a:tr>
              <a:tr h="622075">
                <a:tc>
                  <a:txBody>
                    <a:bodyPr/>
                    <a:lstStyle/>
                    <a:p>
                      <a:pPr indent="0" lvl="0" marL="0" rtl="0" algn="l">
                        <a:lnSpc>
                          <a:spcPct val="115000"/>
                        </a:lnSpc>
                        <a:spcBef>
                          <a:spcPts val="0"/>
                        </a:spcBef>
                        <a:spcAft>
                          <a:spcPts val="0"/>
                        </a:spcAft>
                        <a:buNone/>
                      </a:pPr>
                      <a:r>
                        <a:rPr b="1" lang="es-419">
                          <a:solidFill>
                            <a:schemeClr val="dk1"/>
                          </a:solidFill>
                        </a:rPr>
                        <a:t>Manejo de datos faltantes</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Sí, maneja valores faltantes</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No maneja valores faltantes de manera nativa</a:t>
                      </a:r>
                      <a:endParaRPr sz="1200">
                        <a:solidFill>
                          <a:schemeClr val="dk1"/>
                        </a:solidFill>
                      </a:endParaRPr>
                    </a:p>
                  </a:txBody>
                  <a:tcPr marT="91425" marB="91425" marR="91425" marL="91425">
                    <a:solidFill>
                      <a:srgbClr val="CFE2F3"/>
                    </a:solidFill>
                  </a:tcPr>
                </a:tc>
              </a:tr>
              <a:tr h="622075">
                <a:tc>
                  <a:txBody>
                    <a:bodyPr/>
                    <a:lstStyle/>
                    <a:p>
                      <a:pPr indent="0" lvl="0" marL="0" rtl="0" algn="l">
                        <a:lnSpc>
                          <a:spcPct val="115000"/>
                        </a:lnSpc>
                        <a:spcBef>
                          <a:spcPts val="0"/>
                        </a:spcBef>
                        <a:spcAft>
                          <a:spcPts val="0"/>
                        </a:spcAft>
                        <a:buNone/>
                      </a:pPr>
                      <a:r>
                        <a:rPr b="1" lang="es-419">
                          <a:solidFill>
                            <a:schemeClr val="dk1"/>
                          </a:solidFill>
                        </a:rPr>
                        <a:t>Manejo de datos numéricos</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Sí, realiza un corte binario en los atributos numéricos</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Sólo maneja atributos categóricos</a:t>
                      </a:r>
                      <a:endParaRPr sz="1200">
                        <a:solidFill>
                          <a:schemeClr val="dk1"/>
                        </a:solidFill>
                      </a:endParaRPr>
                    </a:p>
                  </a:txBody>
                  <a:tcPr marT="91425" marB="91425" marR="91425" marL="91425">
                    <a:solidFill>
                      <a:srgbClr val="CFE2F3"/>
                    </a:solidFill>
                  </a:tcPr>
                </a:tc>
              </a:tr>
              <a:tr h="444900">
                <a:tc>
                  <a:txBody>
                    <a:bodyPr/>
                    <a:lstStyle/>
                    <a:p>
                      <a:pPr indent="0" lvl="0" marL="0" rtl="0" algn="l">
                        <a:lnSpc>
                          <a:spcPct val="115000"/>
                        </a:lnSpc>
                        <a:spcBef>
                          <a:spcPts val="0"/>
                        </a:spcBef>
                        <a:spcAft>
                          <a:spcPts val="0"/>
                        </a:spcAft>
                        <a:buNone/>
                      </a:pPr>
                      <a:r>
                        <a:rPr b="1" lang="es-419">
                          <a:solidFill>
                            <a:schemeClr val="dk1"/>
                          </a:solidFill>
                        </a:rPr>
                        <a:t>Función de ganancia</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Utiliza la ganancia de ratio</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Utiliza la ganancia de información</a:t>
                      </a:r>
                      <a:endParaRPr sz="1200">
                        <a:solidFill>
                          <a:schemeClr val="dk1"/>
                        </a:solidFill>
                      </a:endParaRPr>
                    </a:p>
                  </a:txBody>
                  <a:tcPr marT="91425" marB="91425" marR="91425" marL="91425">
                    <a:solidFill>
                      <a:srgbClr val="CFE2F3"/>
                    </a:solidFill>
                  </a:tcPr>
                </a:tc>
              </a:tr>
              <a:tr h="444900">
                <a:tc>
                  <a:txBody>
                    <a:bodyPr/>
                    <a:lstStyle/>
                    <a:p>
                      <a:pPr indent="0" lvl="0" marL="0" rtl="0" algn="l">
                        <a:lnSpc>
                          <a:spcPct val="115000"/>
                        </a:lnSpc>
                        <a:spcBef>
                          <a:spcPts val="0"/>
                        </a:spcBef>
                        <a:spcAft>
                          <a:spcPts val="0"/>
                        </a:spcAft>
                        <a:buNone/>
                      </a:pPr>
                      <a:r>
                        <a:rPr b="1" lang="es-419">
                          <a:solidFill>
                            <a:schemeClr val="dk1"/>
                          </a:solidFill>
                        </a:rPr>
                        <a:t>Poda de árbol</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Realiza poda para evitar sobreajuste</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No realiza poda</a:t>
                      </a:r>
                      <a:endParaRPr sz="1200">
                        <a:solidFill>
                          <a:schemeClr val="dk1"/>
                        </a:solidFill>
                      </a:endParaRPr>
                    </a:p>
                  </a:txBody>
                  <a:tcPr marT="91425" marB="91425" marR="91425" marL="91425">
                    <a:solidFill>
                      <a:srgbClr val="CFE2F3"/>
                    </a:solidFill>
                  </a:tcPr>
                </a:tc>
              </a:tr>
              <a:tr h="622075">
                <a:tc>
                  <a:txBody>
                    <a:bodyPr/>
                    <a:lstStyle/>
                    <a:p>
                      <a:pPr indent="0" lvl="0" marL="0" rtl="0" algn="l">
                        <a:lnSpc>
                          <a:spcPct val="115000"/>
                        </a:lnSpc>
                        <a:spcBef>
                          <a:spcPts val="0"/>
                        </a:spcBef>
                        <a:spcAft>
                          <a:spcPts val="0"/>
                        </a:spcAft>
                        <a:buNone/>
                      </a:pPr>
                      <a:r>
                        <a:rPr b="1" lang="es-419">
                          <a:solidFill>
                            <a:schemeClr val="dk1"/>
                          </a:solidFill>
                        </a:rPr>
                        <a:t>Reglas de decisión</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Genera reglas de decisión a partir del árbol</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No genera reglas de decision</a:t>
                      </a:r>
                      <a:endParaRPr sz="1200">
                        <a:solidFill>
                          <a:schemeClr val="dk1"/>
                        </a:solidFill>
                      </a:endParaRPr>
                    </a:p>
                  </a:txBody>
                  <a:tcPr marT="91425" marB="91425" marR="91425" marL="91425">
                    <a:solidFill>
                      <a:srgbClr val="CFE2F3"/>
                    </a:solidFill>
                  </a:tcPr>
                </a:tc>
              </a:tr>
              <a:tr h="444900">
                <a:tc>
                  <a:txBody>
                    <a:bodyPr/>
                    <a:lstStyle/>
                    <a:p>
                      <a:pPr indent="0" lvl="0" marL="0" rtl="0" algn="l">
                        <a:lnSpc>
                          <a:spcPct val="115000"/>
                        </a:lnSpc>
                        <a:spcBef>
                          <a:spcPts val="0"/>
                        </a:spcBef>
                        <a:spcAft>
                          <a:spcPts val="0"/>
                        </a:spcAft>
                        <a:buNone/>
                      </a:pPr>
                      <a:r>
                        <a:rPr b="1" lang="es-419">
                          <a:solidFill>
                            <a:schemeClr val="dk1"/>
                          </a:solidFill>
                        </a:rPr>
                        <a:t>Soporte para pesos de instancia</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Más rápido que ID3</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Más lento que C4.5</a:t>
                      </a:r>
                      <a:endParaRPr sz="1200">
                        <a:solidFill>
                          <a:schemeClr val="dk1"/>
                        </a:solidFill>
                      </a:endParaRPr>
                    </a:p>
                  </a:txBody>
                  <a:tcPr marT="91425" marB="91425" marR="91425" marL="91425">
                    <a:solidFill>
                      <a:srgbClr val="CFE2F3"/>
                    </a:solidFill>
                  </a:tcPr>
                </a:tc>
              </a:tr>
              <a:tr h="444900">
                <a:tc>
                  <a:txBody>
                    <a:bodyPr/>
                    <a:lstStyle/>
                    <a:p>
                      <a:pPr indent="0" lvl="0" marL="0" rtl="0" algn="l">
                        <a:lnSpc>
                          <a:spcPct val="115000"/>
                        </a:lnSpc>
                        <a:spcBef>
                          <a:spcPts val="0"/>
                        </a:spcBef>
                        <a:spcAft>
                          <a:spcPts val="0"/>
                        </a:spcAft>
                        <a:buNone/>
                      </a:pPr>
                      <a:r>
                        <a:rPr b="1" lang="es-419">
                          <a:solidFill>
                            <a:schemeClr val="dk1"/>
                          </a:solidFill>
                        </a:rPr>
                        <a:t>Soporte para costos</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Si</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No</a:t>
                      </a:r>
                      <a:endParaRPr sz="1200">
                        <a:solidFill>
                          <a:schemeClr val="dk1"/>
                        </a:solidFill>
                      </a:endParaRPr>
                    </a:p>
                  </a:txBody>
                  <a:tcPr marT="91425" marB="91425" marR="91425" marL="91425">
                    <a:solidFill>
                      <a:srgbClr val="CFE2F3"/>
                    </a:solidFill>
                  </a:tcPr>
                </a:tc>
              </a:tr>
              <a:tr h="444900">
                <a:tc>
                  <a:txBody>
                    <a:bodyPr/>
                    <a:lstStyle/>
                    <a:p>
                      <a:pPr indent="0" lvl="0" marL="0" rtl="0" algn="l">
                        <a:lnSpc>
                          <a:spcPct val="115000"/>
                        </a:lnSpc>
                        <a:spcBef>
                          <a:spcPts val="0"/>
                        </a:spcBef>
                        <a:spcAft>
                          <a:spcPts val="0"/>
                        </a:spcAft>
                        <a:buNone/>
                      </a:pPr>
                      <a:r>
                        <a:rPr b="1" lang="es-419">
                          <a:solidFill>
                            <a:schemeClr val="dk1"/>
                          </a:solidFill>
                        </a:rPr>
                        <a:t>Velocidad y eficiencia</a:t>
                      </a:r>
                      <a:endParaRPr b="1">
                        <a:solidFill>
                          <a:schemeClr val="dk1"/>
                        </a:solidFill>
                      </a:endParaRPr>
                    </a:p>
                  </a:txBody>
                  <a:tcPr marT="91425" marB="91425" marR="91425" marL="91425">
                    <a:solidFill>
                      <a:srgbClr val="EAD1DC"/>
                    </a:solidFill>
                  </a:tcPr>
                </a:tc>
                <a:tc>
                  <a:txBody>
                    <a:bodyPr/>
                    <a:lstStyle/>
                    <a:p>
                      <a:pPr indent="0" lvl="0" marL="0" rtl="0" algn="l">
                        <a:lnSpc>
                          <a:spcPct val="115000"/>
                        </a:lnSpc>
                        <a:spcBef>
                          <a:spcPts val="0"/>
                        </a:spcBef>
                        <a:spcAft>
                          <a:spcPts val="0"/>
                        </a:spcAft>
                        <a:buNone/>
                      </a:pPr>
                      <a:r>
                        <a:rPr lang="es-419" sz="1200">
                          <a:solidFill>
                            <a:schemeClr val="dk1"/>
                          </a:solidFill>
                        </a:rPr>
                        <a:t>Si</a:t>
                      </a:r>
                      <a:endParaRPr sz="1200">
                        <a:solidFill>
                          <a:schemeClr val="dk1"/>
                        </a:solidFill>
                      </a:endParaRPr>
                    </a:p>
                  </a:txBody>
                  <a:tcPr marT="91425" marB="91425" marR="91425" marL="91425">
                    <a:solidFill>
                      <a:srgbClr val="CFE2F3"/>
                    </a:solidFill>
                  </a:tcPr>
                </a:tc>
                <a:tc>
                  <a:txBody>
                    <a:bodyPr/>
                    <a:lstStyle/>
                    <a:p>
                      <a:pPr indent="0" lvl="0" marL="0" rtl="0" algn="l">
                        <a:lnSpc>
                          <a:spcPct val="115000"/>
                        </a:lnSpc>
                        <a:spcBef>
                          <a:spcPts val="0"/>
                        </a:spcBef>
                        <a:spcAft>
                          <a:spcPts val="0"/>
                        </a:spcAft>
                        <a:buNone/>
                      </a:pPr>
                      <a:r>
                        <a:rPr lang="es-419" sz="1200">
                          <a:solidFill>
                            <a:schemeClr val="dk1"/>
                          </a:solidFill>
                        </a:rPr>
                        <a:t>No</a:t>
                      </a:r>
                      <a:endParaRPr sz="1200">
                        <a:solidFill>
                          <a:schemeClr val="dk1"/>
                        </a:solidFill>
                      </a:endParaRPr>
                    </a:p>
                  </a:txBody>
                  <a:tcPr marT="91425" marB="91425" marR="91425" marL="91425">
                    <a:solidFill>
                      <a:srgbClr val="CFE2F3"/>
                    </a:solidFill>
                  </a:tcP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2"/>
          <p:cNvSpPr txBox="1"/>
          <p:nvPr>
            <p:ph type="title"/>
          </p:nvPr>
        </p:nvSpPr>
        <p:spPr>
          <a:xfrm>
            <a:off x="1297500" y="393750"/>
            <a:ext cx="7379700" cy="21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sz="1800">
                <a:latin typeface="Roboto"/>
                <a:ea typeface="Roboto"/>
                <a:cs typeface="Roboto"/>
                <a:sym typeface="Roboto"/>
              </a:rPr>
              <a:t>OBJETIVO DE LA </a:t>
            </a:r>
            <a:r>
              <a:rPr lang="es-419" sz="1800">
                <a:latin typeface="Roboto"/>
                <a:ea typeface="Roboto"/>
                <a:cs typeface="Roboto"/>
                <a:sym typeface="Roboto"/>
              </a:rPr>
              <a:t>PRÁCTICA</a:t>
            </a:r>
            <a:r>
              <a:rPr lang="es-419" sz="1800">
                <a:latin typeface="Roboto"/>
                <a:ea typeface="Roboto"/>
                <a:cs typeface="Roboto"/>
                <a:sym typeface="Roboto"/>
              </a:rPr>
              <a:t>:</a:t>
            </a:r>
            <a:endParaRPr sz="1800">
              <a:latin typeface="Roboto"/>
              <a:ea typeface="Roboto"/>
              <a:cs typeface="Roboto"/>
              <a:sym typeface="Roboto"/>
            </a:endParaRPr>
          </a:p>
          <a:p>
            <a:pPr indent="0" lvl="0" marL="0" rtl="0" algn="l">
              <a:spcBef>
                <a:spcPts val="0"/>
              </a:spcBef>
              <a:spcAft>
                <a:spcPts val="0"/>
              </a:spcAft>
              <a:buNone/>
            </a:pPr>
            <a:r>
              <a:t/>
            </a:r>
            <a:endParaRPr sz="1800"/>
          </a:p>
          <a:p>
            <a:pPr indent="0" lvl="0" marL="0" rtl="0" algn="l">
              <a:spcBef>
                <a:spcPts val="0"/>
              </a:spcBef>
              <a:spcAft>
                <a:spcPts val="0"/>
              </a:spcAft>
              <a:buNone/>
            </a:pPr>
            <a:r>
              <a:rPr lang="es-419" sz="1800"/>
              <a:t> </a:t>
            </a:r>
            <a:r>
              <a:rPr lang="es-419" sz="1800"/>
              <a:t>Se</a:t>
            </a:r>
            <a:r>
              <a:rPr lang="es-419" sz="1800"/>
              <a:t> </a:t>
            </a:r>
            <a:r>
              <a:rPr lang="es-419" sz="1800"/>
              <a:t>construirá</a:t>
            </a:r>
            <a:r>
              <a:rPr lang="es-419" sz="1800"/>
              <a:t> un árbol de decisión que pueda predecir la  calificación final de un estudiante en un curso determinado, utilizando las características proporcionadas como variables predictoras.</a:t>
            </a:r>
            <a:endParaRPr sz="18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63"/>
          <p:cNvSpPr txBox="1"/>
          <p:nvPr/>
        </p:nvSpPr>
        <p:spPr>
          <a:xfrm>
            <a:off x="1235250" y="273375"/>
            <a:ext cx="6834300" cy="477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419" sz="1600">
                <a:solidFill>
                  <a:srgbClr val="FFFFFF"/>
                </a:solidFill>
              </a:rPr>
              <a:t>Atributos definidos:</a:t>
            </a:r>
            <a:endParaRPr b="1" i="1" sz="1600">
              <a:solidFill>
                <a:srgbClr val="FFFFFF"/>
              </a:solidFill>
            </a:endParaRPr>
          </a:p>
          <a:p>
            <a:pPr indent="0" lvl="0" marL="0" rtl="0" algn="l">
              <a:spcBef>
                <a:spcPts val="0"/>
              </a:spcBef>
              <a:spcAft>
                <a:spcPts val="0"/>
              </a:spcAft>
              <a:buNone/>
            </a:pPr>
            <a:r>
              <a:t/>
            </a:r>
            <a:endParaRPr>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Los atributos del 1 al 30 describen características demográficas, socioeconómicas, académicas y de hábitos de estudio de los estudiantes.</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El atributo 31 representa el ID del curso.</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El atributo 32 es la variable objetivo o etiqueta de clase, que indica la calificación obtenida por el estudiante en un curso específico.</a:t>
            </a:r>
            <a:endParaRPr sz="1200">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b="1" i="1" lang="es-419">
                <a:solidFill>
                  <a:srgbClr val="FFFFFF"/>
                </a:solidFill>
              </a:rPr>
              <a:t>Características definidas</a:t>
            </a:r>
            <a:r>
              <a:rPr i="1" lang="es-419">
                <a:solidFill>
                  <a:srgbClr val="FFFFFF"/>
                </a:solidFill>
              </a:rPr>
              <a:t>:</a:t>
            </a:r>
            <a:endParaRPr i="1">
              <a:solidFill>
                <a:srgbClr val="FFFFFF"/>
              </a:solidFill>
            </a:endParaRPr>
          </a:p>
          <a:p>
            <a:pPr indent="0" lvl="0" marL="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Características demográficas: edad, sexo, estado civil, número de hermanos, educación de los padres.</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Características socioeconómicas: tipo de escuela secundaria, tipo de beca, trabajo adicional, ingresos, tipo de alojamiento, ocupación de los padres.</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Características académicas: promedio académico acumulado, promedio académico esperado en la graduación.</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es-419" sz="1200">
                <a:solidFill>
                  <a:srgbClr val="FFFFFF"/>
                </a:solidFill>
              </a:rPr>
              <a:t>Hábitos de estudio: horas de estudio semanales, frecuencia de lectura, asistencia a clases, preparación para exámenes, tomar apuntes, escuchar en clases, participación en discusiones, uso de flip-classroom.</a:t>
            </a:r>
            <a:endParaRPr sz="12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4"/>
          <p:cNvSpPr txBox="1"/>
          <p:nvPr/>
        </p:nvSpPr>
        <p:spPr>
          <a:xfrm>
            <a:off x="1134525" y="30450"/>
            <a:ext cx="7208400" cy="508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i="1" lang="es-419" sz="1600">
                <a:solidFill>
                  <a:schemeClr val="lt1"/>
                </a:solidFill>
              </a:rPr>
              <a:t>Preprocesamiento de datos</a:t>
            </a:r>
            <a:r>
              <a:rPr i="1" lang="es-419" sz="1600">
                <a:solidFill>
                  <a:schemeClr val="lt1"/>
                </a:solidFill>
              </a:rPr>
              <a:t>:</a:t>
            </a:r>
            <a:endParaRPr i="1" sz="20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Algunos atributos están codificados numéricamente (por ejemplo, 1 para femenino, 2 para masculino), </a:t>
            </a:r>
            <a:endParaRPr sz="1200">
              <a:solidFill>
                <a:schemeClr val="lt1"/>
              </a:solidFill>
            </a:endParaRPr>
          </a:p>
          <a:p>
            <a:pPr indent="0" lvl="0" marL="457200" rtl="0" algn="l">
              <a:lnSpc>
                <a:spcPct val="115000"/>
              </a:lnSpc>
              <a:spcBef>
                <a:spcPts val="1200"/>
              </a:spcBef>
              <a:spcAft>
                <a:spcPts val="0"/>
              </a:spcAft>
              <a:buNone/>
            </a:pPr>
            <a:r>
              <a:t/>
            </a:r>
            <a:endParaRPr sz="12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La exploración de datos para identificar valores faltantes, valores atípicos y distribuciones de variables.</a:t>
            </a:r>
            <a:endParaRPr sz="1200">
              <a:solidFill>
                <a:schemeClr val="lt1"/>
              </a:solidFill>
            </a:endParaRPr>
          </a:p>
          <a:p>
            <a:pPr indent="0" lvl="0" marL="0" rtl="0" algn="l">
              <a:lnSpc>
                <a:spcPct val="115000"/>
              </a:lnSpc>
              <a:spcBef>
                <a:spcPts val="1200"/>
              </a:spcBef>
              <a:spcAft>
                <a:spcPts val="0"/>
              </a:spcAft>
              <a:buNone/>
            </a:pPr>
            <a:r>
              <a:rPr b="1" i="1" lang="es-419" sz="1600">
                <a:solidFill>
                  <a:schemeClr val="lt1"/>
                </a:solidFill>
              </a:rPr>
              <a:t>Tareas potenciales</a:t>
            </a:r>
            <a:r>
              <a:rPr i="1" lang="es-419" sz="1600">
                <a:solidFill>
                  <a:schemeClr val="lt1"/>
                </a:solidFill>
              </a:rPr>
              <a:t>:</a:t>
            </a:r>
            <a:endParaRPr i="1" sz="16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Predicción de calificaciones: Utilizar los atributos del 1 al 30 como variables predictoras y el atributo 32 como variable objetivo para poder construir un modelo de aprendizaje automático supervisado que pueda predecir las calificaciones de los estudiantes.</a:t>
            </a:r>
            <a:endParaRPr sz="1200">
              <a:solidFill>
                <a:schemeClr val="lt1"/>
              </a:solidFill>
            </a:endParaRPr>
          </a:p>
          <a:p>
            <a:pPr indent="0" lvl="0" marL="457200" rtl="0" algn="l">
              <a:lnSpc>
                <a:spcPct val="115000"/>
              </a:lnSpc>
              <a:spcBef>
                <a:spcPts val="1200"/>
              </a:spcBef>
              <a:spcAft>
                <a:spcPts val="0"/>
              </a:spcAft>
              <a:buNone/>
            </a:pPr>
            <a:r>
              <a:t/>
            </a:r>
            <a:endParaRPr sz="12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Análisis descriptivo: Explorar las relaciones entre las características y las calificaciones obtenidas por los estudiantes mediante análisis estadísticos y visualizaciones.</a:t>
            </a:r>
            <a:endParaRPr sz="1200">
              <a:solidFill>
                <a:schemeClr val="lt1"/>
              </a:solidFill>
            </a:endParaRPr>
          </a:p>
          <a:p>
            <a:pPr indent="0" lvl="0" marL="457200" rtl="0" algn="l">
              <a:lnSpc>
                <a:spcPct val="115000"/>
              </a:lnSpc>
              <a:spcBef>
                <a:spcPts val="1200"/>
              </a:spcBef>
              <a:spcAft>
                <a:spcPts val="0"/>
              </a:spcAft>
              <a:buNone/>
            </a:pPr>
            <a:r>
              <a:t/>
            </a:r>
            <a:endParaRPr sz="12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Identificación de factores influyentes: Determinar qué características tienen un impacto significativo en el desempeño académico de los estudiantes.</a:t>
            </a:r>
            <a:endParaRPr sz="12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65"/>
          <p:cNvSpPr txBox="1"/>
          <p:nvPr/>
        </p:nvSpPr>
        <p:spPr>
          <a:xfrm>
            <a:off x="1215000" y="627750"/>
            <a:ext cx="7543200" cy="305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i="1" lang="es-419" sz="1600">
                <a:solidFill>
                  <a:schemeClr val="lt1"/>
                </a:solidFill>
              </a:rPr>
              <a:t>Separación de datos:</a:t>
            </a:r>
            <a:endParaRPr i="1" sz="16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Es importante separar el conjunto de datos en conjuntos de entrenamiento, validación y prueba para entrenar y evaluar adecuadamente los modelos de aprendizaje automático.</a:t>
            </a:r>
            <a:endParaRPr sz="1200">
              <a:solidFill>
                <a:schemeClr val="lt1"/>
              </a:solidFill>
            </a:endParaRPr>
          </a:p>
          <a:p>
            <a:pPr indent="0" lvl="0" marL="0" rtl="0" algn="l">
              <a:lnSpc>
                <a:spcPct val="115000"/>
              </a:lnSpc>
              <a:spcBef>
                <a:spcPts val="1200"/>
              </a:spcBef>
              <a:spcAft>
                <a:spcPts val="0"/>
              </a:spcAft>
              <a:buNone/>
            </a:pPr>
            <a:r>
              <a:rPr i="1" lang="es-419" sz="1600">
                <a:solidFill>
                  <a:schemeClr val="lt1"/>
                </a:solidFill>
              </a:rPr>
              <a:t>Evaluación y métricas:</a:t>
            </a:r>
            <a:endParaRPr i="1" sz="16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Utilizaremos métricas apropiadas para evaluar el rendimiento de los modelos predictivos, como precisión, puntaje F1, entre otras.</a:t>
            </a:r>
            <a:endParaRPr sz="1200">
              <a:solidFill>
                <a:schemeClr val="lt1"/>
              </a:solidFill>
            </a:endParaRPr>
          </a:p>
          <a:p>
            <a:pPr indent="0" lvl="0" marL="0" rtl="0" algn="l">
              <a:lnSpc>
                <a:spcPct val="115000"/>
              </a:lnSpc>
              <a:spcBef>
                <a:spcPts val="1200"/>
              </a:spcBef>
              <a:spcAft>
                <a:spcPts val="0"/>
              </a:spcAft>
              <a:buNone/>
            </a:pPr>
            <a:r>
              <a:rPr i="1" lang="es-419" sz="1600">
                <a:solidFill>
                  <a:schemeClr val="lt1"/>
                </a:solidFill>
              </a:rPr>
              <a:t>Interpretabilidad:</a:t>
            </a:r>
            <a:endParaRPr i="1" sz="1600">
              <a:solidFill>
                <a:schemeClr val="lt1"/>
              </a:solidFill>
            </a:endParaRPr>
          </a:p>
          <a:p>
            <a:pPr indent="-298450" lvl="0" marL="457200" rtl="0" algn="l">
              <a:lnSpc>
                <a:spcPct val="115000"/>
              </a:lnSpc>
              <a:spcBef>
                <a:spcPts val="1200"/>
              </a:spcBef>
              <a:spcAft>
                <a:spcPts val="0"/>
              </a:spcAft>
              <a:buClr>
                <a:schemeClr val="lt1"/>
              </a:buClr>
              <a:buSzPts val="1100"/>
              <a:buChar char="●"/>
            </a:pPr>
            <a:r>
              <a:rPr lang="es-419" sz="1200">
                <a:solidFill>
                  <a:schemeClr val="lt1"/>
                </a:solidFill>
              </a:rPr>
              <a:t>Lo</a:t>
            </a:r>
            <a:r>
              <a:rPr lang="es-419" sz="1200">
                <a:solidFill>
                  <a:schemeClr val="lt1"/>
                </a:solidFill>
              </a:rPr>
              <a:t>s árboles de decisión, nos </a:t>
            </a:r>
            <a:r>
              <a:rPr lang="es-419" sz="1200">
                <a:solidFill>
                  <a:schemeClr val="lt1"/>
                </a:solidFill>
              </a:rPr>
              <a:t>ayudarán</a:t>
            </a:r>
            <a:r>
              <a:rPr lang="es-419" sz="1200">
                <a:solidFill>
                  <a:schemeClr val="lt1"/>
                </a:solidFill>
              </a:rPr>
              <a:t> a proporcionar modelos </a:t>
            </a:r>
            <a:r>
              <a:rPr lang="es-419" sz="1200">
                <a:solidFill>
                  <a:schemeClr val="lt1"/>
                </a:solidFill>
              </a:rPr>
              <a:t>interpretativos</a:t>
            </a:r>
            <a:r>
              <a:rPr lang="es-419" sz="1200">
                <a:solidFill>
                  <a:schemeClr val="lt1"/>
                </a:solidFill>
              </a:rPr>
              <a:t> que permitan comprender mejor los factores que influyen en el desempeño académico de los estudiantes.</a:t>
            </a:r>
            <a:endParaRPr sz="12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388650" y="1984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lang="es-419" sz="2300">
                <a:latin typeface="PT Sans Narrow"/>
                <a:ea typeface="PT Sans Narrow"/>
                <a:cs typeface="PT Sans Narrow"/>
                <a:sym typeface="PT Sans Narrow"/>
              </a:rPr>
              <a:t>Casos de uso de Orange</a:t>
            </a:r>
            <a:endParaRPr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a:p>
            <a:pPr indent="0" lvl="0" marL="0" rtl="0" algn="l">
              <a:lnSpc>
                <a:spcPct val="130000"/>
              </a:lnSpc>
              <a:spcBef>
                <a:spcPts val="2400"/>
              </a:spcBef>
              <a:spcAft>
                <a:spcPts val="0"/>
              </a:spcAft>
              <a:buNone/>
            </a:pPr>
            <a:r>
              <a:t/>
            </a:r>
            <a:endParaRPr b="1" sz="2300">
              <a:latin typeface="PT Sans Narrow"/>
              <a:ea typeface="PT Sans Narrow"/>
              <a:cs typeface="PT Sans Narrow"/>
              <a:sym typeface="PT Sans Narrow"/>
            </a:endParaRPr>
          </a:p>
        </p:txBody>
      </p:sp>
      <p:sp>
        <p:nvSpPr>
          <p:cNvPr id="253" name="Google Shape;253;p21"/>
          <p:cNvSpPr txBox="1"/>
          <p:nvPr>
            <p:ph idx="1" type="body"/>
          </p:nvPr>
        </p:nvSpPr>
        <p:spPr>
          <a:xfrm>
            <a:off x="753525" y="1294850"/>
            <a:ext cx="8115300" cy="32061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s-419" sz="1100">
                <a:latin typeface="Open Sans"/>
                <a:ea typeface="Open Sans"/>
                <a:cs typeface="Open Sans"/>
                <a:sym typeface="Open Sans"/>
              </a:rPr>
              <a:t>A</a:t>
            </a:r>
            <a:r>
              <a:rPr b="1" lang="es-419" sz="1200">
                <a:latin typeface="Open Sans"/>
                <a:ea typeface="Open Sans"/>
                <a:cs typeface="Open Sans"/>
                <a:sym typeface="Open Sans"/>
              </a:rPr>
              <a:t>nálisis de datos exploratorio: </a:t>
            </a:r>
            <a:r>
              <a:rPr lang="es-419" sz="1200">
                <a:latin typeface="Open Sans"/>
                <a:ea typeface="Open Sans"/>
                <a:cs typeface="Open Sans"/>
                <a:sym typeface="Open Sans"/>
              </a:rPr>
              <a:t>Orange proporciona una variedad de herramientas para explorar y visualizar conjuntos de datos. Esto puede ayudar a los usuarios a comprender mejor sus datos y a identificar patrones y tendencias.</a:t>
            </a:r>
            <a:endParaRPr sz="1200">
              <a:latin typeface="Open Sans"/>
              <a:ea typeface="Open Sans"/>
              <a:cs typeface="Open Sans"/>
              <a:sym typeface="Open Sans"/>
            </a:endParaRPr>
          </a:p>
          <a:p>
            <a:pPr indent="0" lvl="0" marL="0" rtl="0" algn="l">
              <a:lnSpc>
                <a:spcPct val="120000"/>
              </a:lnSpc>
              <a:spcBef>
                <a:spcPts val="600"/>
              </a:spcBef>
              <a:spcAft>
                <a:spcPts val="0"/>
              </a:spcAft>
              <a:buNone/>
            </a:pPr>
            <a:r>
              <a:rPr b="1" lang="es-419" sz="1200">
                <a:latin typeface="Open Sans"/>
                <a:ea typeface="Open Sans"/>
                <a:cs typeface="Open Sans"/>
                <a:sym typeface="Open Sans"/>
              </a:rPr>
              <a:t>Preprocesamiento de datos:</a:t>
            </a:r>
            <a:r>
              <a:rPr lang="es-419" sz="1200">
                <a:latin typeface="Open Sans"/>
                <a:ea typeface="Open Sans"/>
                <a:cs typeface="Open Sans"/>
                <a:sym typeface="Open Sans"/>
              </a:rPr>
              <a:t> Orange ofrece una gama de herramientas para preprocesar datos, como la limpieza de datos, la transformación de datos y la selección de características. Esto puede ayudar a preparar los datos para el modelado de aprendizaje automático.</a:t>
            </a:r>
            <a:endParaRPr sz="1200">
              <a:latin typeface="Open Sans"/>
              <a:ea typeface="Open Sans"/>
              <a:cs typeface="Open Sans"/>
              <a:sym typeface="Open Sans"/>
            </a:endParaRPr>
          </a:p>
          <a:p>
            <a:pPr indent="0" lvl="0" marL="0" rtl="0" algn="l">
              <a:lnSpc>
                <a:spcPct val="120000"/>
              </a:lnSpc>
              <a:spcBef>
                <a:spcPts val="600"/>
              </a:spcBef>
              <a:spcAft>
                <a:spcPts val="0"/>
              </a:spcAft>
              <a:buNone/>
            </a:pPr>
            <a:r>
              <a:rPr b="1" lang="es-419" sz="1200">
                <a:latin typeface="Open Sans"/>
                <a:ea typeface="Open Sans"/>
                <a:cs typeface="Open Sans"/>
                <a:sym typeface="Open Sans"/>
              </a:rPr>
              <a:t>Modelado de aprendizaje automático: </a:t>
            </a:r>
            <a:r>
              <a:rPr lang="es-419" sz="1200">
                <a:latin typeface="Open Sans"/>
                <a:ea typeface="Open Sans"/>
                <a:cs typeface="Open Sans"/>
                <a:sym typeface="Open Sans"/>
              </a:rPr>
              <a:t>Orange admite una variedad de algoritmos de aprendizaje automático, que se pueden utilizar para construir modelos predictivos y de clasificación.</a:t>
            </a:r>
            <a:endParaRPr sz="1200">
              <a:latin typeface="Open Sans"/>
              <a:ea typeface="Open Sans"/>
              <a:cs typeface="Open Sans"/>
              <a:sym typeface="Open Sans"/>
            </a:endParaRPr>
          </a:p>
          <a:p>
            <a:pPr indent="0" lvl="0" marL="0" rtl="0" algn="l">
              <a:lnSpc>
                <a:spcPct val="120000"/>
              </a:lnSpc>
              <a:spcBef>
                <a:spcPts val="600"/>
              </a:spcBef>
              <a:spcAft>
                <a:spcPts val="0"/>
              </a:spcAft>
              <a:buNone/>
            </a:pPr>
            <a:r>
              <a:rPr b="1" lang="es-419" sz="1200">
                <a:latin typeface="Open Sans"/>
                <a:ea typeface="Open Sans"/>
                <a:cs typeface="Open Sans"/>
                <a:sym typeface="Open Sans"/>
              </a:rPr>
              <a:t>Evaluación del modelo: </a:t>
            </a:r>
            <a:r>
              <a:rPr lang="es-419" sz="1200">
                <a:latin typeface="Open Sans"/>
                <a:ea typeface="Open Sans"/>
                <a:cs typeface="Open Sans"/>
                <a:sym typeface="Open Sans"/>
              </a:rPr>
              <a:t>Orange proporciona herramientas para evaluar el rendimiento de los modelos de aprendizaje automático. Esto puede ayudar a los usuarios a seleccionar el mejor modelo para una tarea determinada.</a:t>
            </a:r>
            <a:endParaRPr sz="1200">
              <a:latin typeface="Open Sans"/>
              <a:ea typeface="Open Sans"/>
              <a:cs typeface="Open Sans"/>
              <a:sym typeface="Open Sans"/>
            </a:endParaRPr>
          </a:p>
          <a:p>
            <a:pPr indent="0" lvl="0" marL="0" rtl="0" algn="l">
              <a:lnSpc>
                <a:spcPct val="120000"/>
              </a:lnSpc>
              <a:spcBef>
                <a:spcPts val="600"/>
              </a:spcBef>
              <a:spcAft>
                <a:spcPts val="0"/>
              </a:spcAft>
              <a:buNone/>
            </a:pPr>
            <a:r>
              <a:rPr b="1" lang="es-419" sz="1200">
                <a:latin typeface="Open Sans"/>
                <a:ea typeface="Open Sans"/>
                <a:cs typeface="Open Sans"/>
                <a:sym typeface="Open Sans"/>
              </a:rPr>
              <a:t>Despliegue de modelos: </a:t>
            </a:r>
            <a:r>
              <a:rPr lang="es-419" sz="1200">
                <a:latin typeface="Open Sans"/>
                <a:ea typeface="Open Sans"/>
                <a:cs typeface="Open Sans"/>
                <a:sym typeface="Open Sans"/>
              </a:rPr>
              <a:t>Orange se puede utilizar para implementar modelos de aprendizaje automático en aplicaciones de producción.</a:t>
            </a:r>
            <a:endParaRPr sz="1200">
              <a:latin typeface="Open Sans"/>
              <a:ea typeface="Open Sans"/>
              <a:cs typeface="Open Sans"/>
              <a:sym typeface="Open Sans"/>
            </a:endParaRPr>
          </a:p>
          <a:p>
            <a:pPr indent="0" lvl="0" marL="0" rtl="0" algn="l">
              <a:lnSpc>
                <a:spcPct val="120000"/>
              </a:lnSpc>
              <a:spcBef>
                <a:spcPts val="600"/>
              </a:spcBef>
              <a:spcAft>
                <a:spcPts val="0"/>
              </a:spcAft>
              <a:buNone/>
            </a:pPr>
            <a:r>
              <a:t/>
            </a:r>
            <a:endParaRPr sz="1100">
              <a:latin typeface="Open Sans"/>
              <a:ea typeface="Open Sans"/>
              <a:cs typeface="Open Sans"/>
              <a:sym typeface="Open Sans"/>
            </a:endParaRPr>
          </a:p>
          <a:p>
            <a:pPr indent="0" lvl="0" marL="0" rtl="0" algn="l">
              <a:lnSpc>
                <a:spcPct val="120000"/>
              </a:lnSpc>
              <a:spcBef>
                <a:spcPts val="600"/>
              </a:spcBef>
              <a:spcAft>
                <a:spcPts val="0"/>
              </a:spcAft>
              <a:buNone/>
            </a:pPr>
            <a:r>
              <a:t/>
            </a:r>
            <a:endParaRPr sz="1000">
              <a:latin typeface="Open Sans"/>
              <a:ea typeface="Open Sans"/>
              <a:cs typeface="Open Sans"/>
              <a:sym typeface="Open Sans"/>
            </a:endParaRPr>
          </a:p>
          <a:p>
            <a:pPr indent="0" lvl="0" marL="0" rtl="0" algn="l">
              <a:lnSpc>
                <a:spcPct val="120000"/>
              </a:lnSpc>
              <a:spcBef>
                <a:spcPts val="600"/>
              </a:spcBef>
              <a:spcAft>
                <a:spcPts val="0"/>
              </a:spcAft>
              <a:buNone/>
            </a:pPr>
            <a:r>
              <a:t/>
            </a:r>
            <a:endParaRPr sz="1000">
              <a:latin typeface="Open Sans"/>
              <a:ea typeface="Open Sans"/>
              <a:cs typeface="Open Sans"/>
              <a:sym typeface="Open Sans"/>
            </a:endParaRPr>
          </a:p>
          <a:p>
            <a:pPr indent="0" lvl="0" marL="0" rtl="0" algn="l">
              <a:lnSpc>
                <a:spcPct val="120000"/>
              </a:lnSpc>
              <a:spcBef>
                <a:spcPts val="600"/>
              </a:spcBef>
              <a:spcAft>
                <a:spcPts val="0"/>
              </a:spcAft>
              <a:buNone/>
            </a:pPr>
            <a:r>
              <a:t/>
            </a:r>
            <a:endParaRPr sz="800">
              <a:latin typeface="Open Sans"/>
              <a:ea typeface="Open Sans"/>
              <a:cs typeface="Open Sans"/>
              <a:sym typeface="Open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Gracias</a:t>
            </a:r>
            <a:endParaRPr/>
          </a:p>
        </p:txBody>
      </p:sp>
      <p:grpSp>
        <p:nvGrpSpPr>
          <p:cNvPr id="519" name="Google Shape;519;p66"/>
          <p:cNvGrpSpPr/>
          <p:nvPr/>
        </p:nvGrpSpPr>
        <p:grpSpPr>
          <a:xfrm>
            <a:off x="4066820" y="1553491"/>
            <a:ext cx="3159984" cy="2439109"/>
            <a:chOff x="3553042" y="1657806"/>
            <a:chExt cx="3461100" cy="2671532"/>
          </a:xfrm>
        </p:grpSpPr>
        <p:sp>
          <p:nvSpPr>
            <p:cNvPr id="520" name="Google Shape;520;p6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28" name="Google Shape;528;p66"/>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529" name="Google Shape;529;p6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66"/>
          <p:cNvGrpSpPr/>
          <p:nvPr/>
        </p:nvGrpSpPr>
        <p:grpSpPr>
          <a:xfrm>
            <a:off x="6762480" y="2546254"/>
            <a:ext cx="1024386" cy="1522884"/>
            <a:chOff x="6505573" y="2745170"/>
            <a:chExt cx="1122000" cy="1668000"/>
          </a:xfrm>
        </p:grpSpPr>
        <p:sp>
          <p:nvSpPr>
            <p:cNvPr id="531" name="Google Shape;531;p6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35" name="Google Shape;535;p66"/>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536" name="Google Shape;536;p6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66"/>
          <p:cNvGrpSpPr/>
          <p:nvPr/>
        </p:nvGrpSpPr>
        <p:grpSpPr>
          <a:xfrm>
            <a:off x="6405845" y="3121897"/>
            <a:ext cx="520684" cy="1036470"/>
            <a:chOff x="9543736" y="4486132"/>
            <a:chExt cx="570300" cy="1135235"/>
          </a:xfrm>
        </p:grpSpPr>
        <p:sp>
          <p:nvSpPr>
            <p:cNvPr id="538" name="Google Shape;538;p6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42" name="Google Shape;542;p66"/>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543" name="Google Shape;543;p6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66"/>
          <p:cNvGrpSpPr/>
          <p:nvPr/>
        </p:nvGrpSpPr>
        <p:grpSpPr>
          <a:xfrm>
            <a:off x="7564804" y="3443361"/>
            <a:ext cx="455496" cy="692277"/>
            <a:chOff x="7384375" y="3728000"/>
            <a:chExt cx="498900" cy="758244"/>
          </a:xfrm>
        </p:grpSpPr>
        <p:sp>
          <p:nvSpPr>
            <p:cNvPr id="545" name="Google Shape;545;p6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6"/>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66"/>
          <p:cNvGrpSpPr/>
          <p:nvPr/>
        </p:nvGrpSpPr>
        <p:grpSpPr>
          <a:xfrm>
            <a:off x="7564836" y="3561758"/>
            <a:ext cx="478081" cy="462776"/>
            <a:chOff x="7384385" y="3857442"/>
            <a:chExt cx="523637" cy="506874"/>
          </a:xfrm>
        </p:grpSpPr>
        <p:sp>
          <p:nvSpPr>
            <p:cNvPr id="550" name="Google Shape;550;p6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66"/>
            <p:cNvGrpSpPr/>
            <p:nvPr/>
          </p:nvGrpSpPr>
          <p:grpSpPr>
            <a:xfrm>
              <a:off x="7384385" y="3857442"/>
              <a:ext cx="523637" cy="498900"/>
              <a:chOff x="7384385" y="3857442"/>
              <a:chExt cx="523637" cy="498900"/>
            </a:xfrm>
          </p:grpSpPr>
          <p:sp>
            <p:nvSpPr>
              <p:cNvPr id="552" name="Google Shape;552;p6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54" name="Google Shape;554;p66"/>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55" name="Google Shape;555;p66"/>
          <p:cNvGrpSpPr/>
          <p:nvPr/>
        </p:nvGrpSpPr>
        <p:grpSpPr>
          <a:xfrm>
            <a:off x="8110843" y="3443361"/>
            <a:ext cx="435785" cy="692277"/>
            <a:chOff x="7982421" y="3727763"/>
            <a:chExt cx="477311" cy="758244"/>
          </a:xfrm>
        </p:grpSpPr>
        <p:sp>
          <p:nvSpPr>
            <p:cNvPr id="556" name="Google Shape;556;p66"/>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6"/>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6"/>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6"/>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6"/>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6"/>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6"/>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64" name="Google Shape;564;p66"/>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388650" y="198450"/>
            <a:ext cx="7038900" cy="914100"/>
          </a:xfrm>
          <a:prstGeom prst="rect">
            <a:avLst/>
          </a:prstGeom>
        </p:spPr>
        <p:txBody>
          <a:bodyPr anchorCtr="0" anchor="t" bIns="91425" lIns="91425" spcFirstLastPara="1" rIns="91425" wrap="square" tIns="91425">
            <a:noAutofit/>
          </a:bodyPr>
          <a:lstStyle/>
          <a:p>
            <a:pPr indent="0" lvl="0" marL="0" rtl="0" algn="l">
              <a:lnSpc>
                <a:spcPct val="130000"/>
              </a:lnSpc>
              <a:spcBef>
                <a:spcPts val="2400"/>
              </a:spcBef>
              <a:spcAft>
                <a:spcPts val="0"/>
              </a:spcAft>
              <a:buNone/>
            </a:pPr>
            <a:r>
              <a:rPr lang="es-419" sz="2300">
                <a:latin typeface="PT Sans Narrow"/>
                <a:ea typeface="PT Sans Narrow"/>
                <a:cs typeface="PT Sans Narrow"/>
                <a:sym typeface="PT Sans Narrow"/>
              </a:rPr>
              <a:t>Características de Orange</a:t>
            </a:r>
            <a:endParaRPr sz="3300"/>
          </a:p>
        </p:txBody>
      </p:sp>
      <p:sp>
        <p:nvSpPr>
          <p:cNvPr id="259" name="Google Shape;259;p22"/>
          <p:cNvSpPr txBox="1"/>
          <p:nvPr>
            <p:ph idx="1" type="body"/>
          </p:nvPr>
        </p:nvSpPr>
        <p:spPr>
          <a:xfrm>
            <a:off x="1297500" y="1294850"/>
            <a:ext cx="7038900" cy="32061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s-419" sz="1400">
                <a:latin typeface="Open Sans"/>
                <a:ea typeface="Open Sans"/>
                <a:cs typeface="Open Sans"/>
                <a:sym typeface="Open Sans"/>
              </a:rPr>
              <a:t>Interfaz gráfica de usuario: </a:t>
            </a:r>
            <a:r>
              <a:rPr lang="es-419" sz="1400">
                <a:latin typeface="Open Sans"/>
                <a:ea typeface="Open Sans"/>
                <a:cs typeface="Open Sans"/>
                <a:sym typeface="Open Sans"/>
              </a:rPr>
              <a:t>Permite a los usuarios crear flujos de trabajo de minería de datos arrastrando y soltando widgets.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Amplia gama de widgets: </a:t>
            </a:r>
            <a:r>
              <a:rPr lang="es-419" sz="1400">
                <a:latin typeface="Open Sans"/>
                <a:ea typeface="Open Sans"/>
                <a:cs typeface="Open Sans"/>
                <a:sym typeface="Open Sans"/>
              </a:rPr>
              <a:t>Más de 200 widgets para preprocesamiento de datos, análisis exploratorio de datos, modelado de aprendizaje automático y visualización de resultados.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Soporte para múltiples formatos de datos:</a:t>
            </a:r>
            <a:r>
              <a:rPr lang="es-419" sz="1400">
                <a:latin typeface="Open Sans"/>
                <a:ea typeface="Open Sans"/>
                <a:cs typeface="Open Sans"/>
                <a:sym typeface="Open Sans"/>
              </a:rPr>
              <a:t> Puede leer y escribir datos en una variedad de formatos, incluyendo CSV, Excel, ARFF y SPSS.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Altamente extensible: </a:t>
            </a:r>
            <a:r>
              <a:rPr lang="es-419" sz="1400">
                <a:latin typeface="Open Sans"/>
                <a:ea typeface="Open Sans"/>
                <a:cs typeface="Open Sans"/>
                <a:sym typeface="Open Sans"/>
              </a:rPr>
              <a:t>Se pueden agregar nuevas funciones mediante complementos.</a:t>
            </a:r>
            <a:endParaRPr sz="1400">
              <a:latin typeface="Open Sans"/>
              <a:ea typeface="Open Sans"/>
              <a:cs typeface="Open Sans"/>
              <a:sym typeface="Open Sans"/>
            </a:endParaRPr>
          </a:p>
          <a:p>
            <a:pPr indent="0" lvl="0" marL="0" rtl="0" algn="l">
              <a:lnSpc>
                <a:spcPct val="120000"/>
              </a:lnSpc>
              <a:spcBef>
                <a:spcPts val="600"/>
              </a:spcBef>
              <a:spcAft>
                <a:spcPts val="0"/>
              </a:spcAft>
              <a:buNone/>
            </a:pPr>
            <a:r>
              <a:rPr b="1" lang="es-419" sz="1400">
                <a:latin typeface="Open Sans"/>
                <a:ea typeface="Open Sans"/>
                <a:cs typeface="Open Sans"/>
                <a:sym typeface="Open Sans"/>
              </a:rPr>
              <a:t>Integración con Python: </a:t>
            </a:r>
            <a:r>
              <a:rPr lang="es-419" sz="1400">
                <a:latin typeface="Open Sans"/>
                <a:ea typeface="Open Sans"/>
                <a:cs typeface="Open Sans"/>
                <a:sym typeface="Open Sans"/>
              </a:rPr>
              <a:t>Permite a los usuarios utilizar Python para extender las capacidades de Orange.</a:t>
            </a:r>
            <a:endParaRPr sz="14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a:highlight>
                  <a:schemeClr val="dk1"/>
                </a:highlight>
                <a:latin typeface="Arial"/>
                <a:ea typeface="Arial"/>
                <a:cs typeface="Arial"/>
                <a:sym typeface="Arial"/>
              </a:rPr>
              <a:t>ORANGE CANVAS</a:t>
            </a:r>
            <a:endParaRPr>
              <a:highlight>
                <a:schemeClr val="dk1"/>
              </a:highlight>
            </a:endParaRPr>
          </a:p>
        </p:txBody>
      </p:sp>
      <p:sp>
        <p:nvSpPr>
          <p:cNvPr id="265" name="Google Shape;265;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152400" rtl="0" algn="l">
              <a:lnSpc>
                <a:spcPct val="115000"/>
              </a:lnSpc>
              <a:spcBef>
                <a:spcPts val="0"/>
              </a:spcBef>
              <a:spcAft>
                <a:spcPts val="0"/>
              </a:spcAft>
              <a:buNone/>
            </a:pPr>
            <a:r>
              <a:rPr b="1" lang="es-419">
                <a:solidFill>
                  <a:srgbClr val="FFFFFF"/>
                </a:solidFill>
              </a:rPr>
              <a:t>Para acceder a las componentes del programa puede ser por medio de:</a:t>
            </a:r>
            <a:endParaRPr b="1">
              <a:solidFill>
                <a:srgbClr val="FFFFFF"/>
              </a:solidFill>
            </a:endParaRPr>
          </a:p>
          <a:p>
            <a:pPr indent="0" lvl="0" marL="152400" rtl="0" algn="l">
              <a:lnSpc>
                <a:spcPct val="115000"/>
              </a:lnSpc>
              <a:spcBef>
                <a:spcPts val="0"/>
              </a:spcBef>
              <a:spcAft>
                <a:spcPts val="0"/>
              </a:spcAft>
              <a:buNone/>
            </a:pPr>
            <a:r>
              <a:t/>
            </a:r>
            <a:endParaRPr b="1">
              <a:solidFill>
                <a:srgbClr val="FFFFFF"/>
              </a:solidFill>
            </a:endParaRPr>
          </a:p>
          <a:p>
            <a:pPr indent="0" lvl="0" marL="12700" rtl="0" algn="l">
              <a:lnSpc>
                <a:spcPct val="115000"/>
              </a:lnSpc>
              <a:spcBef>
                <a:spcPts val="0"/>
              </a:spcBef>
              <a:spcAft>
                <a:spcPts val="0"/>
              </a:spcAft>
              <a:buNone/>
            </a:pPr>
            <a:r>
              <a:rPr lang="es-419">
                <a:solidFill>
                  <a:srgbClr val="FFFFFF"/>
                </a:solidFill>
              </a:rPr>
              <a:t>●Scripts desde Python, o</a:t>
            </a:r>
            <a:endParaRPr>
              <a:solidFill>
                <a:srgbClr val="FFFFFF"/>
              </a:solidFill>
            </a:endParaRPr>
          </a:p>
          <a:p>
            <a:pPr indent="0" lvl="0" marL="12700" rtl="0" algn="l">
              <a:lnSpc>
                <a:spcPct val="115000"/>
              </a:lnSpc>
              <a:spcBef>
                <a:spcPts val="0"/>
              </a:spcBef>
              <a:spcAft>
                <a:spcPts val="0"/>
              </a:spcAft>
              <a:buNone/>
            </a:pPr>
            <a:r>
              <a:rPr lang="es-419">
                <a:solidFill>
                  <a:srgbClr val="FFFFFF"/>
                </a:solidFill>
              </a:rPr>
              <a:t>●Widgets (componentes GUI) desde Canvas.</a:t>
            </a:r>
            <a:endParaRPr>
              <a:solidFill>
                <a:srgbClr val="FFFFFF"/>
              </a:solidFill>
            </a:endParaRPr>
          </a:p>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rgbClr val="FFFFFF"/>
                </a:solidFill>
                <a:latin typeface="Arial"/>
                <a:ea typeface="Arial"/>
                <a:cs typeface="Arial"/>
                <a:sym typeface="Arial"/>
              </a:rPr>
              <a:t>Instalación</a:t>
            </a:r>
            <a:endParaRPr b="1" sz="2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Para instalar el software es necesario ingresar al sitio oficial:</a:t>
            </a:r>
            <a:r>
              <a:rPr lang="es-419" sz="1400" u="sng">
                <a:solidFill>
                  <a:schemeClr val="hlink"/>
                </a:solidFill>
                <a:latin typeface="Arial"/>
                <a:ea typeface="Arial"/>
                <a:cs typeface="Arial"/>
                <a:sym typeface="Arial"/>
                <a:hlinkClick r:id="rId3"/>
              </a:rPr>
              <a:t>http://orange.biolab.si/ </a:t>
            </a:r>
            <a:r>
              <a:rPr lang="es-419" sz="1400">
                <a:solidFill>
                  <a:srgbClr val="FFFFFF"/>
                </a:solidFill>
                <a:latin typeface="Arial"/>
                <a:ea typeface="Arial"/>
                <a:cs typeface="Arial"/>
                <a:sym typeface="Arial"/>
              </a:rPr>
              <a:t>ydescargar el instalador, la última versión es 3.4.4. Para la instalación se requiere:</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Python, para scripting</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Los paquetes Qt, PyQt, PyQwt para utilizar Canvas y Widgets</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El paquete GraphVlz para ciertos widgets</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419" sz="1400">
                <a:solidFill>
                  <a:srgbClr val="FFFFFF"/>
                </a:solidFill>
                <a:latin typeface="Arial"/>
                <a:ea typeface="Arial"/>
                <a:cs typeface="Arial"/>
                <a:sym typeface="Arial"/>
              </a:rPr>
              <a:t>El paquete completo para Windows, puede descargarse de:</a:t>
            </a:r>
            <a:r>
              <a:rPr lang="es-419" sz="1400" u="sng">
                <a:solidFill>
                  <a:schemeClr val="hlink"/>
                </a:solidFill>
                <a:latin typeface="Arial"/>
                <a:ea typeface="Arial"/>
                <a:cs typeface="Arial"/>
                <a:sym typeface="Arial"/>
                <a:hlinkClick r:id="rId4"/>
              </a:rPr>
              <a:t>https://orange.biolab.si/download/,</a:t>
            </a:r>
            <a:r>
              <a:rPr lang="es-419" sz="1400">
                <a:solidFill>
                  <a:srgbClr val="FFFFFF"/>
                </a:solidFill>
                <a:latin typeface="Arial"/>
                <a:ea typeface="Arial"/>
                <a:cs typeface="Arial"/>
                <a:sym typeface="Arial"/>
              </a:rPr>
              <a:t> se muestra en la figura:</a:t>
            </a:r>
            <a:endParaRPr sz="1400">
              <a:solidFill>
                <a:srgbClr val="FFFFFF"/>
              </a:solidFill>
              <a:latin typeface="Arial"/>
              <a:ea typeface="Arial"/>
              <a:cs typeface="Arial"/>
              <a:sym typeface="Arial"/>
            </a:endParaRPr>
          </a:p>
          <a:p>
            <a:pPr indent="0" lvl="0" marL="0" rtl="0" algn="l">
              <a:spcBef>
                <a:spcPts val="0"/>
              </a:spcBef>
              <a:spcAft>
                <a:spcPts val="0"/>
              </a:spcAft>
              <a:buNone/>
            </a:pPr>
            <a:r>
              <a:t/>
            </a:r>
            <a:endParaRPr/>
          </a:p>
        </p:txBody>
      </p:sp>
      <p:pic>
        <p:nvPicPr>
          <p:cNvPr id="271" name="Google Shape;271;p24"/>
          <p:cNvPicPr preferRelativeResize="0"/>
          <p:nvPr/>
        </p:nvPicPr>
        <p:blipFill>
          <a:blip r:embed="rId5">
            <a:alphaModFix/>
          </a:blip>
          <a:stretch>
            <a:fillRect/>
          </a:stretch>
        </p:blipFill>
        <p:spPr>
          <a:xfrm>
            <a:off x="1388175" y="3584250"/>
            <a:ext cx="4585574" cy="1457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1297500" y="393750"/>
            <a:ext cx="73086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400">
                <a:latin typeface="Arial"/>
                <a:ea typeface="Arial"/>
                <a:cs typeface="Arial"/>
                <a:sym typeface="Arial"/>
              </a:rPr>
              <a:t>El proceso de instalación es sencillo, se debe seguir los pasos e instalar todo lo que pida</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el programa.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es-419" sz="1400">
                <a:latin typeface="Arial"/>
                <a:ea typeface="Arial"/>
                <a:cs typeface="Arial"/>
                <a:sym typeface="Arial"/>
              </a:rPr>
              <a:t>Finalizada la instalación se puede acceder a la interfaz de inicio</a:t>
            </a:r>
            <a:endParaRPr sz="1400">
              <a:latin typeface="Arial"/>
              <a:ea typeface="Arial"/>
              <a:cs typeface="Arial"/>
              <a:sym typeface="Arial"/>
            </a:endParaRPr>
          </a:p>
          <a:p>
            <a:pPr indent="0" lvl="0" marL="0" rtl="0" algn="l">
              <a:spcBef>
                <a:spcPts val="0"/>
              </a:spcBef>
              <a:spcAft>
                <a:spcPts val="0"/>
              </a:spcAft>
              <a:buNone/>
            </a:pPr>
            <a:r>
              <a:t/>
            </a:r>
            <a:endParaRPr sz="100"/>
          </a:p>
        </p:txBody>
      </p:sp>
      <p:pic>
        <p:nvPicPr>
          <p:cNvPr id="277" name="Google Shape;277;p25"/>
          <p:cNvPicPr preferRelativeResize="0"/>
          <p:nvPr/>
        </p:nvPicPr>
        <p:blipFill>
          <a:blip r:embed="rId3">
            <a:alphaModFix/>
          </a:blip>
          <a:stretch>
            <a:fillRect/>
          </a:stretch>
        </p:blipFill>
        <p:spPr>
          <a:xfrm>
            <a:off x="1406753" y="1469650"/>
            <a:ext cx="4506251" cy="3430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